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F17BE-FB69-4517-9292-80CD95D8CA5D}" v="909" dt="2023-09-18T19:42:04.864"/>
    <p1510:client id="{CE98CDE7-3C66-C930-09A8-BF13F880CFC6}" v="21" dt="2023-09-18T19:45:10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847" y="1696473"/>
            <a:ext cx="5713542" cy="3698133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tx2"/>
                </a:solidFill>
                <a:ea typeface="+mj-lt"/>
                <a:cs typeface="+mj-lt"/>
              </a:rPr>
              <a:t>Reception Mathematics information </a:t>
            </a:r>
            <a:br>
              <a:rPr lang="en-GB" sz="4400" dirty="0">
                <a:solidFill>
                  <a:schemeClr val="tx2"/>
                </a:solidFill>
                <a:ea typeface="+mj-lt"/>
                <a:cs typeface="+mj-lt"/>
              </a:rPr>
            </a:br>
            <a:r>
              <a:rPr lang="en-GB" sz="4400" dirty="0">
                <a:solidFill>
                  <a:schemeClr val="tx2"/>
                </a:solidFill>
                <a:ea typeface="+mj-lt"/>
                <a:cs typeface="+mj-lt"/>
              </a:rPr>
              <a:t>for parents</a:t>
            </a:r>
            <a:br>
              <a:rPr lang="en-GB" sz="4400" dirty="0">
                <a:solidFill>
                  <a:schemeClr val="tx2"/>
                </a:solidFill>
                <a:ea typeface="+mj-lt"/>
                <a:cs typeface="+mj-lt"/>
              </a:rPr>
            </a:br>
            <a:br>
              <a:rPr lang="en-GB" sz="4400" dirty="0">
                <a:ea typeface="+mj-lt"/>
                <a:cs typeface="+mj-lt"/>
              </a:rPr>
            </a:br>
            <a:r>
              <a:rPr lang="en-GB" sz="4400" dirty="0">
                <a:solidFill>
                  <a:schemeClr val="tx2"/>
                </a:solidFill>
                <a:cs typeface="Calibri Light" panose="020F0302020204030204"/>
              </a:rPr>
              <a:t>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Pennine Academies Yorkshire">
            <a:extLst>
              <a:ext uri="{FF2B5EF4-FFF2-40B4-BE49-F238E27FC236}">
                <a16:creationId xmlns:a16="http://schemas.microsoft.com/office/drawing/2014/main" id="{52EFD397-B284-4F4E-886C-CBCAA374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84" y="806823"/>
            <a:ext cx="5477435" cy="54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195532" y="94890"/>
            <a:ext cx="1139836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ea typeface="+mn-lt"/>
                <a:cs typeface="+mn-lt"/>
              </a:rPr>
              <a:t>Stages in Teaching Addition </a:t>
            </a:r>
          </a:p>
          <a:p>
            <a:r>
              <a:rPr lang="en-US" sz="4400" dirty="0">
                <a:ea typeface="+mn-lt"/>
                <a:cs typeface="+mn-lt"/>
              </a:rPr>
              <a:t>Step 1</a:t>
            </a:r>
            <a:endParaRPr lang="en-US" sz="4400" dirty="0">
              <a:cs typeface="Calibri"/>
            </a:endParaRPr>
          </a:p>
        </p:txBody>
      </p:sp>
      <p:pic>
        <p:nvPicPr>
          <p:cNvPr id="5" name="Picture 4" descr="A group of animals in a circle&#10;&#10;Description automatically generated">
            <a:extLst>
              <a:ext uri="{FF2B5EF4-FFF2-40B4-BE49-F238E27FC236}">
                <a16:creationId xmlns:a16="http://schemas.microsoft.com/office/drawing/2014/main" id="{85A4AB6D-28DF-5B55-C4CD-B58B1FF9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0" y="1626116"/>
            <a:ext cx="8853576" cy="4942863"/>
          </a:xfrm>
          <a:prstGeom prst="rect">
            <a:avLst/>
          </a:prstGeom>
        </p:spPr>
      </p:pic>
      <p:pic>
        <p:nvPicPr>
          <p:cNvPr id="6" name="Picture 2" descr="Pennine Academies Yorkshire">
            <a:extLst>
              <a:ext uri="{FF2B5EF4-FFF2-40B4-BE49-F238E27FC236}">
                <a16:creationId xmlns:a16="http://schemas.microsoft.com/office/drawing/2014/main" id="{51D04214-B0EE-4F5E-A2E1-42FAF5F5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9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F3681-90EA-82E3-DA07-557490B07B9E}"/>
              </a:ext>
            </a:extLst>
          </p:cNvPr>
          <p:cNvSpPr txBox="1"/>
          <p:nvPr/>
        </p:nvSpPr>
        <p:spPr>
          <a:xfrm>
            <a:off x="626853" y="33930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Tahoma"/>
                <a:cs typeface="Tahoma"/>
              </a:rPr>
              <a:t>Step 2</a:t>
            </a:r>
          </a:p>
        </p:txBody>
      </p:sp>
      <p:pic>
        <p:nvPicPr>
          <p:cNvPr id="5" name="Picture 4" descr="A group of animals in circles&#10;&#10;Description automatically generated">
            <a:extLst>
              <a:ext uri="{FF2B5EF4-FFF2-40B4-BE49-F238E27FC236}">
                <a16:creationId xmlns:a16="http://schemas.microsoft.com/office/drawing/2014/main" id="{D45D2C5B-5CDA-61EE-7B4C-62D85316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8" y="1050053"/>
            <a:ext cx="8623539" cy="5577405"/>
          </a:xfrm>
          <a:prstGeom prst="rect">
            <a:avLst/>
          </a:prstGeom>
        </p:spPr>
      </p:pic>
      <p:pic>
        <p:nvPicPr>
          <p:cNvPr id="6" name="Picture 2" descr="Pennine Academies Yorkshire">
            <a:extLst>
              <a:ext uri="{FF2B5EF4-FFF2-40B4-BE49-F238E27FC236}">
                <a16:creationId xmlns:a16="http://schemas.microsoft.com/office/drawing/2014/main" id="{F665D71F-B32B-4608-AF3C-54F02B69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3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641230" y="281796"/>
            <a:ext cx="1139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+mn-lt"/>
                <a:cs typeface="+mn-lt"/>
              </a:rPr>
              <a:t>Step 3</a:t>
            </a:r>
            <a:endParaRPr lang="en-US" sz="4800" dirty="0"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1DB3D-E8BF-4C6B-A6C4-9056DFF8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55" y="1390010"/>
            <a:ext cx="6351916" cy="5185036"/>
          </a:xfrm>
          <a:prstGeom prst="rect">
            <a:avLst/>
          </a:prstGeom>
        </p:spPr>
      </p:pic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E9CD0882-6C78-43E2-A92F-DFB9AF60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+mn-lt"/>
                <a:cs typeface="+mn-lt"/>
              </a:rPr>
              <a:t>Step 4</a:t>
            </a:r>
            <a:endParaRPr lang="en-US" sz="4000" dirty="0"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E766DDBF-12D8-0812-4EBB-6C068C15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1190510"/>
            <a:ext cx="9083615" cy="5497772"/>
          </a:xfrm>
          <a:prstGeom prst="rect">
            <a:avLst/>
          </a:prstGeom>
        </p:spPr>
      </p:pic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31899CD7-219F-4811-846C-C35F5075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3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+mn-lt"/>
                <a:cs typeface="+mn-lt"/>
              </a:rPr>
              <a:t>Step 5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 descr="A math equation with red text&#10;&#10;Description automatically generated">
            <a:extLst>
              <a:ext uri="{FF2B5EF4-FFF2-40B4-BE49-F238E27FC236}">
                <a16:creationId xmlns:a16="http://schemas.microsoft.com/office/drawing/2014/main" id="{75A46801-8EC4-9DDA-79EF-C0D2E180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7" y="2241176"/>
            <a:ext cx="10981426" cy="3763758"/>
          </a:xfrm>
          <a:prstGeom prst="rect">
            <a:avLst/>
          </a:prstGeom>
        </p:spPr>
      </p:pic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573CBE20-8674-447D-867A-E54DA7C0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+mn-lt"/>
                <a:cs typeface="+mn-lt"/>
              </a:rPr>
              <a:t>Step 6</a:t>
            </a:r>
            <a:endParaRPr lang="en-US" sz="4000" dirty="0"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21458-6FCE-5C93-7FFC-878416D17CCB}"/>
              </a:ext>
            </a:extLst>
          </p:cNvPr>
          <p:cNvSpPr txBox="1"/>
          <p:nvPr/>
        </p:nvSpPr>
        <p:spPr>
          <a:xfrm>
            <a:off x="439947" y="1431985"/>
            <a:ext cx="1159965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ahoma"/>
                <a:ea typeface="Tahoma"/>
                <a:cs typeface="Tahoma"/>
              </a:rPr>
              <a:t>‘Put the first number in your head’ 5 + 3 =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says ‘5 …. 6, 7, 8’ Not ‘1, 2, 3, 4, 5……6, 7, 8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This takes time and needs a secure knowledge of the number system and what number comes next.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This needs lots of </a:t>
            </a:r>
            <a:r>
              <a:rPr lang="en-US" sz="3200" err="1">
                <a:latin typeface="Tahoma"/>
                <a:ea typeface="Tahoma"/>
                <a:cs typeface="Tahoma"/>
              </a:rPr>
              <a:t>practise</a:t>
            </a:r>
            <a:r>
              <a:rPr lang="en-US" sz="3200" dirty="0">
                <a:latin typeface="Tahoma"/>
                <a:ea typeface="Tahoma"/>
                <a:cs typeface="Tahoma"/>
              </a:rPr>
              <a:t>.</a:t>
            </a:r>
            <a:endParaRPr lang="en-US" sz="320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3F6B0026-3358-4841-9C66-51616FCB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5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F7F3A-8D6F-5FEB-3DD7-C3B981D34EE3}"/>
              </a:ext>
            </a:extLst>
          </p:cNvPr>
          <p:cNvSpPr txBox="1"/>
          <p:nvPr/>
        </p:nvSpPr>
        <p:spPr>
          <a:xfrm>
            <a:off x="655608" y="1130061"/>
            <a:ext cx="10895161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latin typeface="Tahoma"/>
                <a:ea typeface="Tahoma"/>
                <a:cs typeface="Tahoma"/>
              </a:rPr>
              <a:t>Subtraction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600" dirty="0">
                <a:latin typeface="Tahoma"/>
                <a:ea typeface="Tahoma"/>
                <a:cs typeface="Tahoma"/>
              </a:rPr>
              <a:t>• Remember counting backwards </a:t>
            </a:r>
            <a:r>
              <a:rPr lang="en-US" sz="3600" err="1">
                <a:latin typeface="Tahoma"/>
                <a:ea typeface="Tahoma"/>
                <a:cs typeface="Tahoma"/>
              </a:rPr>
              <a:t>practise</a:t>
            </a:r>
            <a:r>
              <a:rPr lang="en-US" sz="3600" dirty="0">
                <a:latin typeface="Tahoma"/>
                <a:ea typeface="Tahoma"/>
                <a:cs typeface="Tahoma"/>
              </a:rPr>
              <a:t> </a:t>
            </a:r>
          </a:p>
          <a:p>
            <a:endParaRPr lang="en-US" sz="3600" dirty="0">
              <a:latin typeface="Tahoma"/>
              <a:ea typeface="Tahoma"/>
              <a:cs typeface="Tahoma"/>
            </a:endParaRPr>
          </a:p>
          <a:p>
            <a:r>
              <a:rPr lang="en-US" sz="3600" dirty="0">
                <a:latin typeface="Tahoma"/>
                <a:ea typeface="Tahoma"/>
                <a:cs typeface="Tahoma"/>
              </a:rPr>
              <a:t>• Count a set of objects then remove some. Ask, “How many are left?” </a:t>
            </a:r>
          </a:p>
          <a:p>
            <a:endParaRPr lang="en-US" sz="3600" dirty="0">
              <a:latin typeface="Tahoma"/>
              <a:ea typeface="Tahoma"/>
              <a:cs typeface="Tahoma"/>
            </a:endParaRPr>
          </a:p>
          <a:p>
            <a:r>
              <a:rPr lang="en-US" sz="3600" dirty="0">
                <a:latin typeface="Tahoma"/>
                <a:ea typeface="Tahoma"/>
                <a:cs typeface="Tahoma"/>
              </a:rPr>
              <a:t>• Varied vocabulary – take away, minus, subtract, how many are left?</a:t>
            </a:r>
            <a:endParaRPr lang="en-US" sz="3600">
              <a:latin typeface="Calibri" panose="020F0502020204030204"/>
              <a:ea typeface="Tahoma"/>
              <a:cs typeface="Calibri"/>
            </a:endParaRP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69BE416A-9607-41DE-887B-232E6739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161657" y="13508"/>
            <a:ext cx="1139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Tahoma"/>
                <a:ea typeface="+mn-lt"/>
                <a:cs typeface="+mn-lt"/>
              </a:rPr>
              <a:t>Subtraction</a:t>
            </a:r>
            <a:endParaRPr lang="en-US" sz="4000" b="1" dirty="0">
              <a:latin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2CDF2-087A-336C-CFB6-3E713975A13A}"/>
              </a:ext>
            </a:extLst>
          </p:cNvPr>
          <p:cNvSpPr txBox="1"/>
          <p:nvPr/>
        </p:nvSpPr>
        <p:spPr>
          <a:xfrm>
            <a:off x="0" y="1497549"/>
            <a:ext cx="929927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How many buttons are there? </a:t>
            </a:r>
          </a:p>
          <a:p>
            <a:endParaRPr lang="en-US" sz="2400" dirty="0">
              <a:latin typeface="Tahoma"/>
              <a:ea typeface="Tahom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Take away 2 buttons. </a:t>
            </a:r>
          </a:p>
          <a:p>
            <a:endParaRPr lang="en-US" sz="2400" dirty="0">
              <a:latin typeface="Tahoma"/>
              <a:ea typeface="Tahom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How many do you have left?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How many counters are there?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Take away 2 counters.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How many do you have left?</a:t>
            </a:r>
          </a:p>
          <a:p>
            <a:endParaRPr lang="en-US" sz="2400" dirty="0">
              <a:latin typeface="Tahoma"/>
              <a:ea typeface="Tahoma"/>
              <a:cs typeface="Calibri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To extend this add numerals and calculation symbols (- and =).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DFE4C-8537-4BFA-B2AA-0431D4DAC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33" y="0"/>
            <a:ext cx="5389678" cy="2913628"/>
          </a:xfrm>
          <a:prstGeom prst="rect">
            <a:avLst/>
          </a:prstGeom>
        </p:spPr>
      </p:pic>
      <p:pic>
        <p:nvPicPr>
          <p:cNvPr id="7" name="Picture 2" descr="Pennine Academies Yorkshire">
            <a:extLst>
              <a:ext uri="{FF2B5EF4-FFF2-40B4-BE49-F238E27FC236}">
                <a16:creationId xmlns:a16="http://schemas.microsoft.com/office/drawing/2014/main" id="{89C9652A-5836-4445-AA50-A963FED0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0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96815" y="868560"/>
            <a:ext cx="11398369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Tahoma"/>
                <a:ea typeface="+mn-lt"/>
                <a:cs typeface="+mn-lt"/>
              </a:rPr>
              <a:t>Subtraction </a:t>
            </a:r>
            <a:endParaRPr lang="en-US" sz="4000" b="1" dirty="0">
              <a:latin typeface="Tahoma"/>
              <a:ea typeface="+mn-lt"/>
              <a:cs typeface="+mn-lt"/>
            </a:endParaRPr>
          </a:p>
          <a:p>
            <a:endParaRPr lang="en-US" sz="3600" dirty="0">
              <a:latin typeface="Tahoma"/>
              <a:ea typeface="+mn-lt"/>
              <a:cs typeface="+mn-lt"/>
            </a:endParaRPr>
          </a:p>
          <a:p>
            <a:r>
              <a:rPr lang="en-US" sz="3600" dirty="0">
                <a:latin typeface="Tahoma"/>
                <a:ea typeface="+mn-lt"/>
                <a:cs typeface="+mn-lt"/>
              </a:rPr>
              <a:t>Eventually take the objects/pictures away and display the number sentence. Allow your child to use objects, drawings and fingers to work this out.</a:t>
            </a:r>
          </a:p>
          <a:p>
            <a:endParaRPr lang="en-US" sz="3600" dirty="0">
              <a:latin typeface="Tahoma"/>
              <a:cs typeface="Calibri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ahoma"/>
              <a:ea typeface="Tahoma"/>
              <a:cs typeface="Calibri"/>
            </a:endParaRPr>
          </a:p>
          <a:p>
            <a:pPr algn="ctr"/>
            <a:r>
              <a:rPr lang="en-US" sz="9600" dirty="0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 – 2 = </a:t>
            </a: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28581CDE-E1C1-468F-8777-C585E49A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158151" y="411361"/>
            <a:ext cx="11729048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Tahoma"/>
                <a:ea typeface="+mn-lt"/>
                <a:cs typeface="+mn-lt"/>
              </a:rPr>
              <a:t>When you’re at home:</a:t>
            </a:r>
          </a:p>
          <a:p>
            <a:r>
              <a:rPr lang="en-US" sz="4000" b="1" dirty="0">
                <a:latin typeface="Tahoma"/>
                <a:ea typeface="+mn-lt"/>
                <a:cs typeface="+mn-lt"/>
              </a:rPr>
              <a:t>Keep </a:t>
            </a:r>
            <a:r>
              <a:rPr lang="en-US" sz="4000" b="1" dirty="0" err="1">
                <a:latin typeface="Tahoma"/>
                <a:ea typeface="+mn-lt"/>
                <a:cs typeface="+mn-lt"/>
              </a:rPr>
              <a:t>maths</a:t>
            </a:r>
            <a:r>
              <a:rPr lang="en-US" sz="4000" b="1" dirty="0">
                <a:latin typeface="Tahoma"/>
                <a:ea typeface="+mn-lt"/>
                <a:cs typeface="+mn-lt"/>
              </a:rPr>
              <a:t> practical and have fun! </a:t>
            </a:r>
          </a:p>
          <a:p>
            <a:endParaRPr lang="en-US" sz="2800" dirty="0">
              <a:latin typeface="Tahoma"/>
              <a:ea typeface="+mn-lt"/>
              <a:cs typeface="+mn-lt"/>
            </a:endParaRPr>
          </a:p>
          <a:p>
            <a:r>
              <a:rPr lang="en-US" sz="2800" dirty="0">
                <a:latin typeface="Tahoma"/>
                <a:ea typeface="+mn-lt"/>
                <a:cs typeface="+mn-lt"/>
              </a:rPr>
              <a:t>– </a:t>
            </a:r>
            <a:r>
              <a:rPr lang="en-US" sz="2600" dirty="0">
                <a:latin typeface="Tahoma"/>
                <a:ea typeface="+mn-lt"/>
                <a:cs typeface="+mn-lt"/>
              </a:rPr>
              <a:t>Bath-time (filling and emptying containers, counting, timing how long it takes to fill the bath)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Counting rhymes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Talk about numbers in the environment (front door numbers, number plates, road signs </a:t>
            </a:r>
            <a:r>
              <a:rPr lang="en-US" sz="2600" dirty="0" err="1">
                <a:latin typeface="Tahoma"/>
                <a:ea typeface="+mn-lt"/>
                <a:cs typeface="+mn-lt"/>
              </a:rPr>
              <a:t>etc</a:t>
            </a:r>
            <a:r>
              <a:rPr lang="en-US" sz="2600" dirty="0">
                <a:latin typeface="Tahoma"/>
                <a:ea typeface="+mn-lt"/>
                <a:cs typeface="+mn-lt"/>
              </a:rPr>
              <a:t>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Help with the cooking (measuring, weighing, ordering the recipe)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Setting table places (how many plates/cups </a:t>
            </a:r>
            <a:r>
              <a:rPr lang="en-US" sz="2600" dirty="0" err="1">
                <a:latin typeface="Tahoma"/>
                <a:ea typeface="+mn-lt"/>
                <a:cs typeface="+mn-lt"/>
              </a:rPr>
              <a:t>etc</a:t>
            </a:r>
            <a:r>
              <a:rPr lang="en-US" sz="2600" dirty="0">
                <a:latin typeface="Tahoma"/>
                <a:ea typeface="+mn-lt"/>
                <a:cs typeface="+mn-lt"/>
              </a:rPr>
              <a:t>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Paying in shops (including change)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Estimating amounts (how many apples/sweets?) </a:t>
            </a:r>
            <a:endParaRPr lang="en-US" sz="2600" dirty="0">
              <a:latin typeface="Tahoma"/>
              <a:ea typeface="Tahoma"/>
              <a:cs typeface="+mn-lt"/>
            </a:endParaRPr>
          </a:p>
          <a:p>
            <a:r>
              <a:rPr lang="en-US" sz="2600" dirty="0">
                <a:latin typeface="Tahoma"/>
                <a:ea typeface="+mn-lt"/>
                <a:cs typeface="+mn-lt"/>
              </a:rPr>
              <a:t>– Shopping – helping to count out varying amounts of fruit and vegetables</a:t>
            </a:r>
            <a:endParaRPr lang="en-US" sz="2600" dirty="0">
              <a:latin typeface="Tahoma"/>
              <a:ea typeface="Tahoma"/>
              <a:cs typeface="Calibri"/>
            </a:endParaRP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27C79277-E3FC-43B3-B3AE-3C8E3A9E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63092" y="1271297"/>
            <a:ext cx="11398369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ahoma"/>
                <a:ea typeface="Tahoma"/>
                <a:cs typeface="Tahoma"/>
              </a:rPr>
              <a:t>In the Early Years Foundation Stage we teach </a:t>
            </a:r>
            <a:endParaRPr lang="en-US" dirty="0"/>
          </a:p>
          <a:p>
            <a:r>
              <a:rPr lang="en-US" sz="3600" dirty="0">
                <a:latin typeface="Tahoma"/>
                <a:ea typeface="Tahoma"/>
                <a:cs typeface="Tahoma"/>
              </a:rPr>
              <a:t>using the DFE Statutory Framework for the Early Years Foundation Stage and the Development Matters Guidance. </a:t>
            </a:r>
            <a:endParaRPr lang="en-US" dirty="0"/>
          </a:p>
          <a:p>
            <a:endParaRPr lang="en-US" sz="4000" dirty="0">
              <a:latin typeface="Tahoma"/>
              <a:ea typeface="Tahoma"/>
              <a:cs typeface="Tahoma"/>
            </a:endParaRPr>
          </a:p>
          <a:p>
            <a:r>
              <a:rPr lang="en-US" sz="3600" dirty="0">
                <a:latin typeface="Tahoma"/>
                <a:ea typeface="Tahoma"/>
                <a:cs typeface="Tahoma"/>
              </a:rPr>
              <a:t>The teaching of Mathematics in the Early Years Foundation Stage (EYFS) is split into 2 areas: </a:t>
            </a:r>
          </a:p>
          <a:p>
            <a:endParaRPr lang="en-US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Tahoma"/>
                <a:ea typeface="Tahoma"/>
                <a:cs typeface="Tahoma"/>
              </a:rPr>
              <a:t>Number </a:t>
            </a:r>
            <a:endParaRPr lang="en-US" sz="3600" dirty="0">
              <a:latin typeface="Calibri" panose="020F0502020204030204"/>
              <a:ea typeface="Tahom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Tahoma"/>
                <a:ea typeface="Tahoma"/>
                <a:cs typeface="Tahoma"/>
              </a:rPr>
              <a:t>Numerical Patterns</a:t>
            </a:r>
            <a:endParaRPr lang="en-US" sz="3600" dirty="0">
              <a:cs typeface="Calibri"/>
            </a:endParaRPr>
          </a:p>
        </p:txBody>
      </p:sp>
      <p:pic>
        <p:nvPicPr>
          <p:cNvPr id="2050" name="Picture 2" descr="Pennine Academies Yorkshire">
            <a:extLst>
              <a:ext uri="{FF2B5EF4-FFF2-40B4-BE49-F238E27FC236}">
                <a16:creationId xmlns:a16="http://schemas.microsoft.com/office/drawing/2014/main" id="{3BD25733-62EF-4A44-B97C-7FAB8D39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5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104363" y="41717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ahoma"/>
                <a:ea typeface="+mn-lt"/>
                <a:cs typeface="+mn-lt"/>
              </a:rPr>
              <a:t>When you’re at home</a:t>
            </a:r>
            <a:endParaRPr lang="en-US" sz="3600" dirty="0"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353B9-1469-3799-CE91-157FF6E9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28" y="824525"/>
            <a:ext cx="7426667" cy="5991758"/>
          </a:xfrm>
          <a:prstGeom prst="rect">
            <a:avLst/>
          </a:prstGeom>
        </p:spPr>
      </p:pic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935E5DB5-B2A4-4FEE-9E62-C6F9A599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7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935E5DB5-B2A4-4FEE-9E62-C6F9A599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3C85C7-E8D4-49E4-9B61-9804A41AA558}"/>
              </a:ext>
            </a:extLst>
          </p:cNvPr>
          <p:cNvSpPr/>
          <p:nvPr/>
        </p:nvSpPr>
        <p:spPr>
          <a:xfrm>
            <a:off x="6009735" y="498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Great for developing Early Number sense – The </a:t>
            </a:r>
            <a:r>
              <a:rPr lang="en-US" dirty="0" err="1"/>
              <a:t>fiveness</a:t>
            </a:r>
            <a:r>
              <a:rPr lang="en-US" dirty="0"/>
              <a:t> of five! </a:t>
            </a:r>
          </a:p>
          <a:p>
            <a:endParaRPr lang="en-US" dirty="0"/>
          </a:p>
          <a:p>
            <a:r>
              <a:rPr lang="en-US" dirty="0"/>
              <a:t>Supports the Early Years and Year 1 and 2 curriculum.</a:t>
            </a:r>
          </a:p>
          <a:p>
            <a:endParaRPr lang="en-US" dirty="0"/>
          </a:p>
          <a:p>
            <a:r>
              <a:rPr lang="en-US" dirty="0"/>
              <a:t>https://www.youtube.com/watch?v=jWfLpWdKJQU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1086-C8C8-48C1-8C8F-41E67BBD9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" y="806244"/>
            <a:ext cx="6434190" cy="41900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F51EB7-61E8-44C3-9FEB-2ED9872847A1}"/>
              </a:ext>
            </a:extLst>
          </p:cNvPr>
          <p:cNvSpPr/>
          <p:nvPr/>
        </p:nvSpPr>
        <p:spPr>
          <a:xfrm>
            <a:off x="4213412" y="113747"/>
            <a:ext cx="34245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atin typeface="Tahoma"/>
                <a:ea typeface="+mn-lt"/>
                <a:cs typeface="+mn-lt"/>
              </a:rPr>
              <a:t>When you’re at home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56402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B2463B-E711-48CA-81C5-22CB22EC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-85725"/>
            <a:ext cx="2762250" cy="1325563"/>
          </a:xfrm>
        </p:spPr>
        <p:txBody>
          <a:bodyPr/>
          <a:lstStyle/>
          <a:p>
            <a:r>
              <a:rPr lang="en-GB" b="1" u="sng" dirty="0"/>
              <a:t>Next steps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76206-54AC-45FB-BF75-D53666B33FDD}"/>
              </a:ext>
            </a:extLst>
          </p:cNvPr>
          <p:cNvSpPr txBox="1">
            <a:spLocks/>
          </p:cNvSpPr>
          <p:nvPr/>
        </p:nvSpPr>
        <p:spPr>
          <a:xfrm>
            <a:off x="171449" y="1019175"/>
            <a:ext cx="11496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Is there anything extra that you would like support with?</a:t>
            </a:r>
          </a:p>
          <a:p>
            <a:endParaRPr lang="en-GB" dirty="0"/>
          </a:p>
          <a:p>
            <a:endParaRPr lang="en-US" dirty="0"/>
          </a:p>
          <a:p>
            <a:r>
              <a:rPr lang="en-US" dirty="0"/>
              <a:t>When we run sessions next academic year, what would you like to see?</a:t>
            </a:r>
            <a:endParaRPr lang="en-GB" dirty="0"/>
          </a:p>
        </p:txBody>
      </p:sp>
      <p:pic>
        <p:nvPicPr>
          <p:cNvPr id="10" name="Picture 2" descr="Pennine Academies Yorkshire">
            <a:extLst>
              <a:ext uri="{FF2B5EF4-FFF2-40B4-BE49-F238E27FC236}">
                <a16:creationId xmlns:a16="http://schemas.microsoft.com/office/drawing/2014/main" id="{914DFFC7-1560-4F17-BDDA-86284712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94" y="-98610"/>
            <a:ext cx="1864657" cy="18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2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1BED6-D0DE-7DD2-D320-CA2CB1AFCF15}"/>
              </a:ext>
            </a:extLst>
          </p:cNvPr>
          <p:cNvSpPr txBox="1"/>
          <p:nvPr/>
        </p:nvSpPr>
        <p:spPr>
          <a:xfrm>
            <a:off x="669985" y="434202"/>
            <a:ext cx="10679501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ahoma"/>
                <a:ea typeface="Tahoma"/>
                <a:cs typeface="Tahoma"/>
              </a:rPr>
              <a:t>Number </a:t>
            </a:r>
            <a:endParaRPr lang="en-US" b="1" dirty="0">
              <a:latin typeface="Tahoma"/>
              <a:ea typeface="Tahoma"/>
              <a:cs typeface="Tahoma"/>
            </a:endParaRPr>
          </a:p>
          <a:p>
            <a:endParaRPr lang="en-US" sz="2400" dirty="0">
              <a:latin typeface="Tahoma"/>
              <a:ea typeface="Tahoma"/>
              <a:cs typeface="Calibri"/>
            </a:endParaRPr>
          </a:p>
          <a:p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By the end of the Reception year it is expected that most children will be able to achieve most of the following: 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Have a deep understanding of number to 10, including the composition of each number 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</a:t>
            </a:r>
            <a:r>
              <a:rPr lang="en-US" sz="2800" dirty="0" err="1">
                <a:latin typeface="Tahoma"/>
                <a:ea typeface="Tahoma"/>
                <a:cs typeface="Tahoma"/>
              </a:rPr>
              <a:t>Subitise</a:t>
            </a:r>
            <a:r>
              <a:rPr lang="en-US" sz="2800" dirty="0">
                <a:latin typeface="Tahoma"/>
                <a:ea typeface="Tahoma"/>
                <a:cs typeface="Tahoma"/>
              </a:rPr>
              <a:t> (</a:t>
            </a:r>
            <a:r>
              <a:rPr lang="en-US" sz="2800" dirty="0" err="1">
                <a:latin typeface="Tahoma"/>
                <a:ea typeface="Tahoma"/>
                <a:cs typeface="Tahoma"/>
              </a:rPr>
              <a:t>recognise</a:t>
            </a:r>
            <a:r>
              <a:rPr lang="en-US" sz="2800" dirty="0">
                <a:latin typeface="Tahoma"/>
                <a:ea typeface="Tahoma"/>
                <a:cs typeface="Tahoma"/>
              </a:rPr>
              <a:t> quantities without counting) up to 5 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Automatically recall (without reference to rhymes, counting or other aids) number bonds up to 5 (including subtraction facts) and some number bonds to 10, including double facts. </a:t>
            </a:r>
          </a:p>
        </p:txBody>
      </p:sp>
      <p:pic>
        <p:nvPicPr>
          <p:cNvPr id="6" name="Picture 2" descr="Pennine Academies Yorkshire">
            <a:extLst>
              <a:ext uri="{FF2B5EF4-FFF2-40B4-BE49-F238E27FC236}">
                <a16:creationId xmlns:a16="http://schemas.microsoft.com/office/drawing/2014/main" id="{DB90A6F2-7CA8-4851-AA8E-B8453F78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6E424-87B9-ED97-7F04-C94FA3BB9FA8}"/>
              </a:ext>
            </a:extLst>
          </p:cNvPr>
          <p:cNvSpPr txBox="1"/>
          <p:nvPr/>
        </p:nvSpPr>
        <p:spPr>
          <a:xfrm>
            <a:off x="497457" y="281796"/>
            <a:ext cx="10823274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Tahoma"/>
                <a:ea typeface="Tahoma"/>
                <a:cs typeface="Tahoma"/>
              </a:rPr>
              <a:t>Numbers 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Basic Key Skills: </a:t>
            </a:r>
            <a:endParaRPr lang="en-US" sz="3200" dirty="0">
              <a:latin typeface="Tahoma"/>
              <a:ea typeface="Tahoma"/>
              <a:cs typeface="Calibri" panose="020F0502020204030204"/>
            </a:endParaRPr>
          </a:p>
          <a:p>
            <a:endParaRPr lang="en-US" sz="2000" dirty="0">
              <a:latin typeface="Tahoma"/>
              <a:ea typeface="Tahoma"/>
              <a:cs typeface="Calibri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Reciting numbers in sequence. 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Can use one-to-one correspondence </a:t>
            </a:r>
          </a:p>
          <a:p>
            <a:endParaRPr lang="en-US" sz="2800" dirty="0">
              <a:latin typeface="Tahoma"/>
              <a:ea typeface="Tahoma"/>
              <a:cs typeface="Calibri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</a:t>
            </a:r>
            <a:r>
              <a:rPr lang="en-US" sz="2800" dirty="0" err="1">
                <a:latin typeface="Tahoma"/>
                <a:ea typeface="Tahoma"/>
                <a:cs typeface="Tahoma"/>
              </a:rPr>
              <a:t>Realise</a:t>
            </a:r>
            <a:r>
              <a:rPr lang="en-US" sz="2800" dirty="0">
                <a:latin typeface="Tahoma"/>
                <a:ea typeface="Tahoma"/>
                <a:cs typeface="Tahoma"/>
              </a:rPr>
              <a:t> that anything can be counted (steps, claps, jumps). </a:t>
            </a:r>
          </a:p>
          <a:p>
            <a:endParaRPr lang="en-US" sz="2800" dirty="0">
              <a:latin typeface="Tahoma"/>
              <a:ea typeface="Tahoma"/>
              <a:cs typeface="Calibri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Understand that the number of objects stays the same even if they are moved around or grouped in different ways. </a:t>
            </a:r>
          </a:p>
          <a:p>
            <a:endParaRPr lang="en-US" sz="2800" dirty="0">
              <a:latin typeface="Tahoma"/>
              <a:ea typeface="Tahoma"/>
              <a:cs typeface="Calibri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• The importance of zero.</a:t>
            </a: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B6B76E4C-AD87-464C-945B-E319E13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7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05F7A-310B-C4F1-D384-5FAC18720217}"/>
              </a:ext>
            </a:extLst>
          </p:cNvPr>
          <p:cNvSpPr txBox="1"/>
          <p:nvPr/>
        </p:nvSpPr>
        <p:spPr>
          <a:xfrm>
            <a:off x="166778" y="2134111"/>
            <a:ext cx="11542142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ahoma"/>
                <a:ea typeface="Tahoma"/>
                <a:cs typeface="Tahoma"/>
              </a:rPr>
              <a:t>By the end of the Reception year it is expected that most children will be able to achieve most of the following: </a:t>
            </a:r>
            <a:endParaRPr lang="en-US" sz="2500" dirty="0">
              <a:latin typeface="Calibri" panose="020F0502020204030204"/>
              <a:ea typeface="Tahoma"/>
              <a:cs typeface="Calibri"/>
            </a:endParaRPr>
          </a:p>
          <a:p>
            <a:endParaRPr lang="en-US" sz="2500" dirty="0">
              <a:latin typeface="Tahoma"/>
              <a:ea typeface="Tahoma"/>
              <a:cs typeface="Calibri"/>
            </a:endParaRPr>
          </a:p>
          <a:p>
            <a:r>
              <a:rPr lang="en-US" sz="2500" dirty="0">
                <a:latin typeface="Tahoma"/>
                <a:ea typeface="Tahoma"/>
                <a:cs typeface="Tahoma"/>
              </a:rPr>
              <a:t>• Verbally count beyond 20, </a:t>
            </a:r>
            <a:r>
              <a:rPr lang="en-US" sz="2500" dirty="0" err="1">
                <a:latin typeface="Tahoma"/>
                <a:ea typeface="Tahoma"/>
                <a:cs typeface="Tahoma"/>
              </a:rPr>
              <a:t>recognising</a:t>
            </a:r>
            <a:r>
              <a:rPr lang="en-US" sz="2500" dirty="0">
                <a:latin typeface="Tahoma"/>
                <a:ea typeface="Tahoma"/>
                <a:cs typeface="Tahoma"/>
              </a:rPr>
              <a:t> the pattern of the counting system. </a:t>
            </a:r>
          </a:p>
          <a:p>
            <a:endParaRPr lang="en-US" sz="2500" dirty="0">
              <a:latin typeface="Tahoma"/>
              <a:ea typeface="Tahoma"/>
              <a:cs typeface="Tahoma"/>
            </a:endParaRPr>
          </a:p>
          <a:p>
            <a:r>
              <a:rPr lang="en-US" sz="2500" dirty="0">
                <a:latin typeface="Tahoma"/>
                <a:ea typeface="Tahoma"/>
                <a:cs typeface="Tahoma"/>
              </a:rPr>
              <a:t>• Compare quantities up to 10 in different contexts, </a:t>
            </a:r>
            <a:r>
              <a:rPr lang="en-US" sz="2500" dirty="0" err="1">
                <a:latin typeface="Tahoma"/>
                <a:ea typeface="Tahoma"/>
                <a:cs typeface="Tahoma"/>
              </a:rPr>
              <a:t>recognising</a:t>
            </a:r>
            <a:r>
              <a:rPr lang="en-US" sz="2500" dirty="0">
                <a:latin typeface="Tahoma"/>
                <a:ea typeface="Tahoma"/>
                <a:cs typeface="Tahoma"/>
              </a:rPr>
              <a:t> when one quantity is greater than, less than or the same as the other quantity.</a:t>
            </a:r>
          </a:p>
          <a:p>
            <a:endParaRPr lang="en-US" sz="2500" dirty="0">
              <a:latin typeface="Tahoma"/>
              <a:ea typeface="Tahoma"/>
              <a:cs typeface="Tahoma"/>
            </a:endParaRPr>
          </a:p>
          <a:p>
            <a:r>
              <a:rPr lang="en-US" sz="2500" dirty="0">
                <a:latin typeface="Tahoma"/>
                <a:ea typeface="Tahoma"/>
                <a:cs typeface="Tahoma"/>
              </a:rPr>
              <a:t>• Explore and represent patterns within numbers up to 10, including evens and odds, double facts and how quantities can be distributed equally.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F7BC1-63F9-2382-F245-2402DF7FA1D8}"/>
              </a:ext>
            </a:extLst>
          </p:cNvPr>
          <p:cNvSpPr txBox="1"/>
          <p:nvPr/>
        </p:nvSpPr>
        <p:spPr>
          <a:xfrm>
            <a:off x="3459192" y="94891"/>
            <a:ext cx="603561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Numerical Patterns </a:t>
            </a:r>
            <a:endParaRPr lang="en-GB" sz="4400" b="1">
              <a:cs typeface="Calibri" panose="020F0502020204030204"/>
            </a:endParaRPr>
          </a:p>
        </p:txBody>
      </p:sp>
      <p:pic>
        <p:nvPicPr>
          <p:cNvPr id="7" name="Picture 2" descr="Pennine Academies Yorkshire">
            <a:extLst>
              <a:ext uri="{FF2B5EF4-FFF2-40B4-BE49-F238E27FC236}">
                <a16:creationId xmlns:a16="http://schemas.microsoft.com/office/drawing/2014/main" id="{89D100D9-3DCE-4136-8A0D-BB6A3F80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C5D77-5922-DBC4-5081-B47F87808FB5}"/>
              </a:ext>
            </a:extLst>
          </p:cNvPr>
          <p:cNvSpPr txBox="1"/>
          <p:nvPr/>
        </p:nvSpPr>
        <p:spPr>
          <a:xfrm>
            <a:off x="6850" y="-125518"/>
            <a:ext cx="992156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Tahoma"/>
                <a:ea typeface="Tahoma"/>
                <a:cs typeface="Tahoma"/>
              </a:rPr>
              <a:t>Number Words and Numerals </a:t>
            </a:r>
          </a:p>
          <a:p>
            <a:endParaRPr lang="en-US" sz="2800" dirty="0">
              <a:latin typeface="Tahoma"/>
              <a:ea typeface="Tahoma"/>
              <a:cs typeface="Calibri"/>
            </a:endParaRP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Look out for numerals and number words in everyday situations.</a:t>
            </a:r>
          </a:p>
        </p:txBody>
      </p:sp>
      <p:pic>
        <p:nvPicPr>
          <p:cNvPr id="5" name="Picture 4" descr="A clock with black hands&#10;&#10;Description automatically generated">
            <a:extLst>
              <a:ext uri="{FF2B5EF4-FFF2-40B4-BE49-F238E27FC236}">
                <a16:creationId xmlns:a16="http://schemas.microsoft.com/office/drawing/2014/main" id="{10635749-D2BC-A776-117A-08049F46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1" y="2050661"/>
            <a:ext cx="2152650" cy="2124075"/>
          </a:xfrm>
          <a:prstGeom prst="rect">
            <a:avLst/>
          </a:prstGeom>
        </p:spPr>
      </p:pic>
      <p:pic>
        <p:nvPicPr>
          <p:cNvPr id="6" name="Picture 5" descr="A blue door with a number on it&#10;&#10;Description automatically generated">
            <a:extLst>
              <a:ext uri="{FF2B5EF4-FFF2-40B4-BE49-F238E27FC236}">
                <a16:creationId xmlns:a16="http://schemas.microsoft.com/office/drawing/2014/main" id="{CDEA2E3E-BAFB-15F8-BEE6-7B61A957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96" y="2026759"/>
            <a:ext cx="2905125" cy="2905125"/>
          </a:xfrm>
          <a:prstGeom prst="rect">
            <a:avLst/>
          </a:prstGeom>
        </p:spPr>
      </p:pic>
      <p:pic>
        <p:nvPicPr>
          <p:cNvPr id="7" name="Picture 6" descr="A yellow and blue jersey with a number and a blue text&#10;&#10;Description automatically generated">
            <a:extLst>
              <a:ext uri="{FF2B5EF4-FFF2-40B4-BE49-F238E27FC236}">
                <a16:creationId xmlns:a16="http://schemas.microsoft.com/office/drawing/2014/main" id="{188DEAA6-5F2A-7E53-8D99-8A13500A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">
            <a:off x="7400836" y="1974730"/>
            <a:ext cx="2163612" cy="2649747"/>
          </a:xfrm>
          <a:prstGeom prst="rect">
            <a:avLst/>
          </a:prstGeom>
        </p:spPr>
      </p:pic>
      <p:pic>
        <p:nvPicPr>
          <p:cNvPr id="8" name="Picture 7" descr="A yellow circle with red numbers&#10;&#10;Description automatically generated">
            <a:extLst>
              <a:ext uri="{FF2B5EF4-FFF2-40B4-BE49-F238E27FC236}">
                <a16:creationId xmlns:a16="http://schemas.microsoft.com/office/drawing/2014/main" id="{67F3846C-5F93-3787-851D-E8B6B301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9481419" y="4097098"/>
            <a:ext cx="2143125" cy="2143125"/>
          </a:xfrm>
          <a:prstGeom prst="rect">
            <a:avLst/>
          </a:prstGeom>
        </p:spPr>
      </p:pic>
      <p:pic>
        <p:nvPicPr>
          <p:cNvPr id="9" name="Picture 8" descr="A red bus on a street&#10;&#10;Description automatically generated">
            <a:extLst>
              <a:ext uri="{FF2B5EF4-FFF2-40B4-BE49-F238E27FC236}">
                <a16:creationId xmlns:a16="http://schemas.microsoft.com/office/drawing/2014/main" id="{E10FC6FD-0702-3F66-D787-B16854F2C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39" y="4402887"/>
            <a:ext cx="2970182" cy="2221661"/>
          </a:xfrm>
          <a:prstGeom prst="rect">
            <a:avLst/>
          </a:prstGeom>
        </p:spPr>
      </p:pic>
      <p:pic>
        <p:nvPicPr>
          <p:cNvPr id="10" name="Picture 9" descr="A red and white sign with a number on it&#10;&#10;Description automatically generated">
            <a:extLst>
              <a:ext uri="{FF2B5EF4-FFF2-40B4-BE49-F238E27FC236}">
                <a16:creationId xmlns:a16="http://schemas.microsoft.com/office/drawing/2014/main" id="{8C781842-DC18-AF30-0086-886375FB2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766" y="4407379"/>
            <a:ext cx="3309488" cy="2241430"/>
          </a:xfrm>
          <a:prstGeom prst="rect">
            <a:avLst/>
          </a:prstGeom>
        </p:spPr>
      </p:pic>
      <p:pic>
        <p:nvPicPr>
          <p:cNvPr id="11" name="Picture 2" descr="Pennine Academies Yorkshire">
            <a:extLst>
              <a:ext uri="{FF2B5EF4-FFF2-40B4-BE49-F238E27FC236}">
                <a16:creationId xmlns:a16="http://schemas.microsoft.com/office/drawing/2014/main" id="{A0FCA029-9135-49F3-A05C-ADC8472D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8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55E54-0029-ECDE-4994-665AE8B1D455}"/>
              </a:ext>
            </a:extLst>
          </p:cNvPr>
          <p:cNvSpPr txBox="1"/>
          <p:nvPr/>
        </p:nvSpPr>
        <p:spPr>
          <a:xfrm>
            <a:off x="497457" y="281796"/>
            <a:ext cx="10837652" cy="643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Tahoma"/>
                <a:ea typeface="Tahoma"/>
                <a:cs typeface="Tahoma"/>
              </a:rPr>
              <a:t>Extended Counting </a:t>
            </a:r>
          </a:p>
          <a:p>
            <a:endParaRPr lang="en-US" sz="2800" dirty="0">
              <a:latin typeface="Tahoma"/>
              <a:ea typeface="Tahoma"/>
              <a:cs typeface="Calibri"/>
            </a:endParaRPr>
          </a:p>
          <a:p>
            <a:r>
              <a:rPr lang="en-US" sz="4000">
                <a:latin typeface="Tahoma"/>
                <a:ea typeface="Tahoma"/>
                <a:cs typeface="Tahoma"/>
              </a:rPr>
              <a:t>Forwards </a:t>
            </a:r>
            <a:endParaRPr lang="en-US" sz="4000" dirty="0">
              <a:latin typeface="Tahoma"/>
              <a:ea typeface="Tahoma"/>
              <a:cs typeface="Tahoma"/>
            </a:endParaRPr>
          </a:p>
          <a:p>
            <a:r>
              <a:rPr lang="en-US" sz="3200">
                <a:latin typeface="Tahoma"/>
                <a:ea typeface="Tahoma"/>
                <a:cs typeface="Tahoma"/>
              </a:rPr>
              <a:t>• 3, 4, 5, 6, 7... </a:t>
            </a:r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6, 7, 8, 9, 10... </a:t>
            </a: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8, 9, 10, 11, 12… </a:t>
            </a:r>
            <a:endParaRPr lang="en-US" sz="3200">
              <a:latin typeface="Tahoma"/>
              <a:ea typeface="Tahoma"/>
              <a:cs typeface="Calibri"/>
            </a:endParaRPr>
          </a:p>
          <a:p>
            <a:endParaRPr lang="en-US" sz="4000" dirty="0">
              <a:latin typeface="Tahoma"/>
              <a:ea typeface="Tahoma"/>
              <a:cs typeface="Calibri"/>
            </a:endParaRPr>
          </a:p>
          <a:p>
            <a:r>
              <a:rPr lang="en-US" sz="4000" dirty="0">
                <a:latin typeface="Tahoma"/>
                <a:ea typeface="Tahoma"/>
                <a:cs typeface="Tahoma"/>
              </a:rPr>
              <a:t>Backwards </a:t>
            </a: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11, 10, 9, 8, 7… </a:t>
            </a: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6, 5, 4, 3, 2… </a:t>
            </a:r>
            <a:endParaRPr lang="en-US" sz="3200" dirty="0">
              <a:latin typeface="Tahoma"/>
              <a:ea typeface="Tahoma"/>
              <a:cs typeface="Calibri"/>
            </a:endParaRP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This skill prepares children for addition and subtraction.</a:t>
            </a:r>
          </a:p>
        </p:txBody>
      </p:sp>
      <p:pic>
        <p:nvPicPr>
          <p:cNvPr id="5" name="Picture 2" descr="Pennine Academies Yorkshire">
            <a:extLst>
              <a:ext uri="{FF2B5EF4-FFF2-40B4-BE49-F238E27FC236}">
                <a16:creationId xmlns:a16="http://schemas.microsoft.com/office/drawing/2014/main" id="{B6B4AF5C-86DA-4F93-8F26-7B6E3F28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25506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3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937544-5EB5-C478-2209-D083926EC4F4}"/>
              </a:ext>
            </a:extLst>
          </p:cNvPr>
          <p:cNvSpPr txBox="1"/>
          <p:nvPr/>
        </p:nvSpPr>
        <p:spPr>
          <a:xfrm>
            <a:off x="310551" y="1130061"/>
            <a:ext cx="1105331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ahoma"/>
                <a:ea typeface="Tahoma"/>
                <a:cs typeface="Tahoma"/>
              </a:rPr>
              <a:t>• Counting actions or sounds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Move around, or partition and recombine small groups of objects, and </a:t>
            </a:r>
            <a:r>
              <a:rPr lang="en-US" sz="3200" dirty="0" err="1">
                <a:latin typeface="Tahoma"/>
                <a:ea typeface="Tahoma"/>
                <a:cs typeface="Tahoma"/>
              </a:rPr>
              <a:t>recognise</a:t>
            </a:r>
            <a:r>
              <a:rPr lang="en-US" sz="3200" dirty="0">
                <a:latin typeface="Tahoma"/>
                <a:ea typeface="Tahoma"/>
                <a:cs typeface="Tahoma"/>
              </a:rPr>
              <a:t> that the total is still the same (pre-step to learning number bonds).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Counting up to 10 objects in any arrangement, not just when they are in a straight line</a:t>
            </a:r>
            <a:endParaRPr lang="en-US" sz="2800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Picture 2" descr="Pennine Academies Yorkshire">
            <a:extLst>
              <a:ext uri="{FF2B5EF4-FFF2-40B4-BE49-F238E27FC236}">
                <a16:creationId xmlns:a16="http://schemas.microsoft.com/office/drawing/2014/main" id="{A6C33639-8CD1-46E2-A333-4FB393DB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BC56D-F815-4764-9FD8-E3B94974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50" y="4768131"/>
            <a:ext cx="4858613" cy="1919616"/>
          </a:xfrm>
          <a:prstGeom prst="rect">
            <a:avLst/>
          </a:prstGeom>
        </p:spPr>
      </p:pic>
      <p:pic>
        <p:nvPicPr>
          <p:cNvPr id="17410" name="Picture 2" descr="ME5: Count, Stomp, Clap - Sight Words: Teach Your Child to Read">
            <a:extLst>
              <a:ext uri="{FF2B5EF4-FFF2-40B4-BE49-F238E27FC236}">
                <a16:creationId xmlns:a16="http://schemas.microsoft.com/office/drawing/2014/main" id="{EB1AE5FC-1596-46D2-90E3-EBC7B67E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60" y="145760"/>
            <a:ext cx="3240181" cy="19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2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BB42-8E7A-36E7-20D6-479D3B07DB75}"/>
              </a:ext>
            </a:extLst>
          </p:cNvPr>
          <p:cNvSpPr txBox="1"/>
          <p:nvPr/>
        </p:nvSpPr>
        <p:spPr>
          <a:xfrm>
            <a:off x="310551" y="483079"/>
            <a:ext cx="11398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A3653-B85D-5A3D-B7C1-92275D28575B}"/>
              </a:ext>
            </a:extLst>
          </p:cNvPr>
          <p:cNvSpPr txBox="1"/>
          <p:nvPr/>
        </p:nvSpPr>
        <p:spPr>
          <a:xfrm>
            <a:off x="253042" y="483079"/>
            <a:ext cx="11455878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Tahoma"/>
                <a:ea typeface="Tahoma"/>
                <a:cs typeface="Tahoma"/>
              </a:rPr>
              <a:t>Addition skills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Use practical materials. </a:t>
            </a:r>
            <a:endParaRPr lang="en-US" sz="3200">
              <a:latin typeface="Tahoma"/>
              <a:ea typeface="Tahoma"/>
              <a:cs typeface="Calibri" panose="020F0502020204030204"/>
            </a:endParaRP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Find the total number of items in 2 groups by counting all of them.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Varied language – ‘adding’ ‘total’ ‘how many altogether’ ‘makes’ ‘equals’ </a:t>
            </a:r>
          </a:p>
          <a:p>
            <a:endParaRPr lang="en-US" sz="3200" dirty="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• </a:t>
            </a:r>
            <a:r>
              <a:rPr lang="en-US" sz="3200" err="1">
                <a:latin typeface="Tahoma"/>
                <a:ea typeface="Tahoma"/>
                <a:cs typeface="Tahoma"/>
              </a:rPr>
              <a:t>Recognise</a:t>
            </a:r>
            <a:r>
              <a:rPr lang="en-US" sz="3200" dirty="0">
                <a:latin typeface="Tahoma"/>
                <a:ea typeface="Tahoma"/>
                <a:cs typeface="Tahoma"/>
              </a:rPr>
              <a:t> that addition can be done in any order. </a:t>
            </a:r>
            <a:endParaRPr lang="en-US" sz="3200">
              <a:latin typeface="Tahoma"/>
              <a:ea typeface="Tahoma"/>
              <a:cs typeface="Tahoma"/>
            </a:endParaRPr>
          </a:p>
          <a:p>
            <a:r>
              <a:rPr lang="en-US" sz="3200" dirty="0">
                <a:latin typeface="Tahoma"/>
                <a:ea typeface="Tahoma"/>
                <a:cs typeface="Tahoma"/>
              </a:rPr>
              <a:t>E.g. 5 + 3 = 8 AND 3 + 5 also = 8, 8=5+3.</a:t>
            </a:r>
          </a:p>
        </p:txBody>
      </p:sp>
      <p:pic>
        <p:nvPicPr>
          <p:cNvPr id="6" name="Picture 2" descr="Pennine Academies Yorkshire">
            <a:extLst>
              <a:ext uri="{FF2B5EF4-FFF2-40B4-BE49-F238E27FC236}">
                <a16:creationId xmlns:a16="http://schemas.microsoft.com/office/drawing/2014/main" id="{F144835A-4182-4CC3-9F7A-CB3BCF98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11" y="-134471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9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91826FE086044A74542AD56D44AC7" ma:contentTypeVersion="17" ma:contentTypeDescription="Create a new document." ma:contentTypeScope="" ma:versionID="2c0c6d1cb0bca0ac4511ff4827fbd05a">
  <xsd:schema xmlns:xsd="http://www.w3.org/2001/XMLSchema" xmlns:xs="http://www.w3.org/2001/XMLSchema" xmlns:p="http://schemas.microsoft.com/office/2006/metadata/properties" xmlns:ns2="c6c4d5db-4c01-462a-a7f7-b4c77d81f949" xmlns:ns3="88f71c39-f6cd-4dcc-86ff-d83d8e2c9fe6" targetNamespace="http://schemas.microsoft.com/office/2006/metadata/properties" ma:root="true" ma:fieldsID="0355076f2a4654b8e6940f77a53baf9c" ns2:_="" ns3:_="">
    <xsd:import namespace="c6c4d5db-4c01-462a-a7f7-b4c77d81f949"/>
    <xsd:import namespace="88f71c39-f6cd-4dcc-86ff-d83d8e2c9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4d5db-4c01-462a-a7f7-b4c77d81f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c14744c-81fc-4664-84f5-73235fbfd4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71c39-f6cd-4dcc-86ff-d83d8e2c9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23808c-851b-4144-9ddb-91a790219151}" ma:internalName="TaxCatchAll" ma:showField="CatchAllData" ma:web="88f71c39-f6cd-4dcc-86ff-d83d8e2c9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c4d5db-4c01-462a-a7f7-b4c77d81f949">
      <Terms xmlns="http://schemas.microsoft.com/office/infopath/2007/PartnerControls"/>
    </lcf76f155ced4ddcb4097134ff3c332f>
    <TaxCatchAll xmlns="88f71c39-f6cd-4dcc-86ff-d83d8e2c9fe6" xsi:nil="true"/>
    <SharedWithUsers xmlns="88f71c39-f6cd-4dcc-86ff-d83d8e2c9fe6">
      <UserInfo>
        <DisplayName>Ms J Cross</DisplayName>
        <AccountId>45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205B83-89FB-44AF-82B1-7F3F3CE2B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6D1417-10E8-4449-978F-196357D1E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4d5db-4c01-462a-a7f7-b4c77d81f949"/>
    <ds:schemaRef ds:uri="88f71c39-f6cd-4dcc-86ff-d83d8e2c9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AA860-A2D4-4320-87A6-B09CDE857DC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8f71c39-f6cd-4dcc-86ff-d83d8e2c9fe6"/>
    <ds:schemaRef ds:uri="c6c4d5db-4c01-462a-a7f7-b4c77d81f94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944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Reception Mathematics information  for parents 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Wickett</dc:creator>
  <cp:lastModifiedBy>Chris Wickett</cp:lastModifiedBy>
  <cp:revision>223</cp:revision>
  <dcterms:created xsi:type="dcterms:W3CDTF">2023-09-18T19:10:04Z</dcterms:created>
  <dcterms:modified xsi:type="dcterms:W3CDTF">2024-05-31T13:25:41Z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0x010100C5291826FE086044A74542AD56D44AC7</vt:lpwstr>
  </property>
  <property fmtid="{D5CDD505-2E9C-101B-9397-08002B2CF9AE}" pid="3" name="MediaServiceImageTags">
    <vt:lpwstr/>
  </property>
</Properties>
</file>