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Overlock"/>
      <p:regular r:id="rId24"/>
      <p:bold r:id="rId25"/>
      <p:italic r:id="rId26"/>
      <p:boldItalic r:id="rId27"/>
    </p:embeddedFont>
    <p:embeddedFont>
      <p:font typeface="Cambria Math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lTxOw/2R+crwM7Kp81BVr/UMV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38DE76-DE27-41B0-BCF7-64772DA98767}">
  <a:tblStyle styleId="{9638DE76-DE27-41B0-BCF7-64772DA987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10A95B17-E3C3-4B74-B912-6419470E5A5D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verlock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verlock-italic.fntdata"/><Relationship Id="rId25" Type="http://schemas.openxmlformats.org/officeDocument/2006/relationships/font" Target="fonts/Overlock-bold.fntdata"/><Relationship Id="rId28" Type="http://schemas.openxmlformats.org/officeDocument/2006/relationships/font" Target="fonts/CambriaMath-regular.fntdata"/><Relationship Id="rId27" Type="http://schemas.openxmlformats.org/officeDocument/2006/relationships/font" Target="fonts/Overlock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slide">
  <p:cSld name="Main content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slide">
  <p:cSld name="Main content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1" Type="http://schemas.openxmlformats.org/officeDocument/2006/relationships/image" Target="../media/image29.png"/><Relationship Id="rId10" Type="http://schemas.openxmlformats.org/officeDocument/2006/relationships/image" Target="../media/image30.png"/><Relationship Id="rId12" Type="http://schemas.openxmlformats.org/officeDocument/2006/relationships/image" Target="../media/image26.png"/><Relationship Id="rId9" Type="http://schemas.openxmlformats.org/officeDocument/2006/relationships/image" Target="../media/image39.png"/><Relationship Id="rId5" Type="http://schemas.openxmlformats.org/officeDocument/2006/relationships/image" Target="../media/image18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gif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28.png"/><Relationship Id="rId7" Type="http://schemas.openxmlformats.org/officeDocument/2006/relationships/image" Target="../media/image3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0" y="4647453"/>
            <a:ext cx="12192000" cy="22733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115817" dist="46662">
              <a:schemeClr val="lt2">
                <a:alpha val="74901"/>
              </a:scheme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GB" sz="6600">
                <a:latin typeface="Calibri"/>
                <a:ea typeface="Calibri"/>
                <a:cs typeface="Calibri"/>
                <a:sym typeface="Calibri"/>
              </a:rPr>
              <a:t>LKS2 Mathematics Parents’ Workshop – Year 3/4</a:t>
            </a:r>
            <a:endParaRPr sz="6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nnine Academies Yorkshire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488" y="-591669"/>
            <a:ext cx="6217024" cy="62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11" y="2532226"/>
            <a:ext cx="1094001" cy="1095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0"/>
          <p:cNvGraphicFramePr/>
          <p:nvPr/>
        </p:nvGraphicFramePr>
        <p:xfrm>
          <a:off x="2586396" y="22068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{10A95B17-E3C3-4B74-B912-6419470E5A5D}</a:tableStyleId>
              </a:tblPr>
              <a:tblGrid>
                <a:gridCol w="1741100"/>
                <a:gridCol w="1477100"/>
              </a:tblGrid>
              <a:tr h="47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7980"/>
                    </a:solidFill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10"/>
          <p:cNvSpPr txBox="1"/>
          <p:nvPr/>
        </p:nvSpPr>
        <p:spPr>
          <a:xfrm>
            <a:off x="4837329" y="0"/>
            <a:ext cx="3124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Multiplication Year 3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71509" y="1315104"/>
            <a:ext cx="7037464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multiplication is shown by the counters?</a:t>
            </a:r>
            <a:endParaRPr/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55" y="275011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092" y="275011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4036" y="275011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092" y="333788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4036" y="333788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092" y="396869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4036" y="396869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092" y="4579413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4036" y="4579413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0092" y="5190127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4036" y="5190127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946" y="275011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6273" y="275011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6273" y="333788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6273" y="396869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6273" y="4579413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6273" y="5190127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55" y="3340474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946" y="3340474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55" y="3949011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946" y="3949011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55" y="4575375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946" y="4575375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455" y="5191659"/>
            <a:ext cx="490491" cy="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5946" y="5191659"/>
            <a:ext cx="490491" cy="47841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/>
          <p:nvPr/>
        </p:nvSpPr>
        <p:spPr>
          <a:xfrm>
            <a:off x="7417554" y="2349535"/>
            <a:ext cx="1200582" cy="6707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5453" l="-10659" r="-50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1" name="Google Shape;271;p10"/>
          <p:cNvSpPr/>
          <p:nvPr/>
        </p:nvSpPr>
        <p:spPr>
          <a:xfrm>
            <a:off x="7105864" y="2969290"/>
            <a:ext cx="1200582" cy="67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272" name="Google Shape;272;p10"/>
          <p:cNvSpPr/>
          <p:nvPr/>
        </p:nvSpPr>
        <p:spPr>
          <a:xfrm>
            <a:off x="7829025" y="2969290"/>
            <a:ext cx="1200582" cy="67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273" name="Google Shape;273;p10"/>
          <p:cNvCxnSpPr/>
          <p:nvPr/>
        </p:nvCxnSpPr>
        <p:spPr>
          <a:xfrm>
            <a:off x="7362485" y="3627408"/>
            <a:ext cx="0" cy="56080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4" name="Google Shape;274;p10"/>
          <p:cNvCxnSpPr/>
          <p:nvPr/>
        </p:nvCxnSpPr>
        <p:spPr>
          <a:xfrm>
            <a:off x="8008189" y="3627408"/>
            <a:ext cx="0" cy="56080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5" name="Google Shape;275;p10"/>
          <p:cNvSpPr/>
          <p:nvPr/>
        </p:nvSpPr>
        <p:spPr>
          <a:xfrm>
            <a:off x="7285517" y="3585527"/>
            <a:ext cx="1200582" cy="46416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105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7931384" y="3585527"/>
            <a:ext cx="1200582" cy="46416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105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6906740" y="3995171"/>
            <a:ext cx="1200582" cy="67076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5453" l="-106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7805692" y="3995171"/>
            <a:ext cx="1200582" cy="67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8243547" y="3995170"/>
            <a:ext cx="1200582" cy="67076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54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7214214" y="4780073"/>
            <a:ext cx="2181120" cy="67076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5453" l="-5586" r="-19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Pennine Academies Yorkshire" id="281" name="Google Shape;281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437719" y="5053785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/>
          <p:nvPr/>
        </p:nvSpPr>
        <p:spPr>
          <a:xfrm>
            <a:off x="2372413" y="515130"/>
            <a:ext cx="56049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Pencils come in packs of 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class in the school gets 6 packs.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6 classes in the school.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pencils are there altogether in the school?</a:t>
            </a:r>
            <a:endParaRPr/>
          </a:p>
        </p:txBody>
      </p:sp>
      <p:pic>
        <p:nvPicPr>
          <p:cNvPr id="287" name="Google Shape;2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0377" y="351044"/>
            <a:ext cx="1676930" cy="241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 txBox="1"/>
          <p:nvPr/>
        </p:nvSpPr>
        <p:spPr>
          <a:xfrm>
            <a:off x="8156454" y="647862"/>
            <a:ext cx="777187" cy="707886"/>
          </a:xfrm>
          <a:prstGeom prst="rect">
            <a:avLst/>
          </a:prstGeom>
          <a:solidFill>
            <a:srgbClr val="FFFA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7100701" y="5188420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9893" y="5099078"/>
            <a:ext cx="747045" cy="7470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11"/>
          <p:cNvGraphicFramePr/>
          <p:nvPr/>
        </p:nvGraphicFramePr>
        <p:xfrm>
          <a:off x="4582365" y="31586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{10A95B17-E3C3-4B74-B912-6419470E5A5D}</a:tableStyleId>
              </a:tblPr>
              <a:tblGrid>
                <a:gridCol w="488550"/>
                <a:gridCol w="488550"/>
                <a:gridCol w="488550"/>
                <a:gridCol w="488550"/>
                <a:gridCol w="488550"/>
              </a:tblGrid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2" name="Google Shape;292;p11"/>
          <p:cNvSpPr txBox="1"/>
          <p:nvPr/>
        </p:nvSpPr>
        <p:spPr>
          <a:xfrm>
            <a:off x="6004965" y="3559771"/>
            <a:ext cx="5559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4596017" y="4004164"/>
            <a:ext cx="446525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4" name="Google Shape;294;p11"/>
          <p:cNvCxnSpPr/>
          <p:nvPr/>
        </p:nvCxnSpPr>
        <p:spPr>
          <a:xfrm>
            <a:off x="5078262" y="4507339"/>
            <a:ext cx="146985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11"/>
          <p:cNvCxnSpPr/>
          <p:nvPr/>
        </p:nvCxnSpPr>
        <p:spPr>
          <a:xfrm>
            <a:off x="5081288" y="4956135"/>
            <a:ext cx="146682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11"/>
          <p:cNvSpPr txBox="1"/>
          <p:nvPr/>
        </p:nvSpPr>
        <p:spPr>
          <a:xfrm>
            <a:off x="6095349" y="3997581"/>
            <a:ext cx="4754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5609962" y="3559771"/>
            <a:ext cx="401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  </a:t>
            </a:r>
            <a:endParaRPr/>
          </a:p>
        </p:txBody>
      </p:sp>
      <p:sp>
        <p:nvSpPr>
          <p:cNvPr id="298" name="Google Shape;298;p11"/>
          <p:cNvSpPr txBox="1"/>
          <p:nvPr/>
        </p:nvSpPr>
        <p:spPr>
          <a:xfrm>
            <a:off x="4997846" y="3113045"/>
            <a:ext cx="17419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 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6118964" y="4466358"/>
            <a:ext cx="4757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5609962" y="4466358"/>
            <a:ext cx="450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5130392" y="4466358"/>
            <a:ext cx="4215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   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5121988" y="3559771"/>
            <a:ext cx="401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5130392" y="4909573"/>
            <a:ext cx="4509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graphicFrame>
        <p:nvGraphicFramePr>
          <p:cNvPr id="304" name="Google Shape;304;p11"/>
          <p:cNvGraphicFramePr/>
          <p:nvPr/>
        </p:nvGraphicFramePr>
        <p:xfrm>
          <a:off x="4582365" y="31501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{10A95B17-E3C3-4B74-B912-6419470E5A5D}</a:tableStyleId>
              </a:tblPr>
              <a:tblGrid>
                <a:gridCol w="488550"/>
                <a:gridCol w="488550"/>
                <a:gridCol w="488550"/>
                <a:gridCol w="488550"/>
                <a:gridCol w="488550"/>
              </a:tblGrid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0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5" name="Google Shape;305;p11"/>
          <p:cNvSpPr txBox="1"/>
          <p:nvPr/>
        </p:nvSpPr>
        <p:spPr>
          <a:xfrm>
            <a:off x="6004965" y="3551211"/>
            <a:ext cx="5559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5078262" y="3966194"/>
            <a:ext cx="446525" cy="5847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07" name="Google Shape;307;p11"/>
          <p:cNvCxnSpPr/>
          <p:nvPr/>
        </p:nvCxnSpPr>
        <p:spPr>
          <a:xfrm>
            <a:off x="5551914" y="4507339"/>
            <a:ext cx="972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1"/>
          <p:cNvCxnSpPr/>
          <p:nvPr/>
        </p:nvCxnSpPr>
        <p:spPr>
          <a:xfrm>
            <a:off x="5551914" y="4956135"/>
            <a:ext cx="972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11"/>
          <p:cNvSpPr txBox="1"/>
          <p:nvPr/>
        </p:nvSpPr>
        <p:spPr>
          <a:xfrm>
            <a:off x="6095349" y="3989021"/>
            <a:ext cx="4754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5609962" y="3551211"/>
            <a:ext cx="401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  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4997846" y="3104485"/>
            <a:ext cx="17419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>
            <a:off x="6118964" y="4457798"/>
            <a:ext cx="4757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>
            <a:off x="5609962" y="4457798"/>
            <a:ext cx="450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14" name="Google Shape;314;p11"/>
          <p:cNvSpPr txBox="1"/>
          <p:nvPr/>
        </p:nvSpPr>
        <p:spPr>
          <a:xfrm>
            <a:off x="5130392" y="4457798"/>
            <a:ext cx="4215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 </a:t>
            </a:r>
            <a:endParaRPr/>
          </a:p>
        </p:txBody>
      </p:sp>
      <p:sp>
        <p:nvSpPr>
          <p:cNvPr id="315" name="Google Shape;315;p11"/>
          <p:cNvSpPr txBox="1"/>
          <p:nvPr/>
        </p:nvSpPr>
        <p:spPr>
          <a:xfrm>
            <a:off x="5618415" y="4905510"/>
            <a:ext cx="4509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16" name="Google Shape;316;p11"/>
          <p:cNvSpPr txBox="1"/>
          <p:nvPr/>
        </p:nvSpPr>
        <p:spPr>
          <a:xfrm>
            <a:off x="5130392" y="4901013"/>
            <a:ext cx="4509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17" name="Google Shape;317;p11"/>
          <p:cNvSpPr txBox="1"/>
          <p:nvPr/>
        </p:nvSpPr>
        <p:spPr>
          <a:xfrm>
            <a:off x="6525445" y="2217430"/>
            <a:ext cx="11505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900</a:t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4837329" y="0"/>
            <a:ext cx="3124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Multiplication Year 4</a:t>
            </a:r>
            <a:endParaRPr/>
          </a:p>
        </p:txBody>
      </p:sp>
      <p:pic>
        <p:nvPicPr>
          <p:cNvPr descr="Pennine Academies Yorkshire" id="319" name="Google Shape;31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9417" y="5131845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2"/>
          <p:cNvGrpSpPr/>
          <p:nvPr/>
        </p:nvGrpSpPr>
        <p:grpSpPr>
          <a:xfrm>
            <a:off x="2955129" y="1354968"/>
            <a:ext cx="2574498" cy="2361371"/>
            <a:chOff x="288142" y="249049"/>
            <a:chExt cx="2478605" cy="2448272"/>
          </a:xfrm>
        </p:grpSpPr>
        <p:sp>
          <p:nvSpPr>
            <p:cNvPr id="325" name="Google Shape;325;p12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12"/>
            <p:cNvCxnSpPr>
              <a:stCxn id="325" idx="3"/>
            </p:cNvCxnSpPr>
            <p:nvPr/>
          </p:nvCxnSpPr>
          <p:spPr>
            <a:xfrm flipH="1">
              <a:off x="858138" y="1029538"/>
              <a:ext cx="371700" cy="753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" name="Google Shape;329;p12"/>
            <p:cNvCxnSpPr>
              <a:stCxn id="325" idx="5"/>
            </p:cNvCxnSpPr>
            <p:nvPr/>
          </p:nvCxnSpPr>
          <p:spPr>
            <a:xfrm>
              <a:off x="1876416" y="1029538"/>
              <a:ext cx="349800" cy="756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0" name="Google Shape;330;p12"/>
          <p:cNvSpPr/>
          <p:nvPr/>
        </p:nvSpPr>
        <p:spPr>
          <a:xfrm>
            <a:off x="4008406" y="1535381"/>
            <a:ext cx="52129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</a:t>
            </a:r>
            <a:endParaRPr/>
          </a:p>
        </p:txBody>
      </p:sp>
      <p:sp>
        <p:nvSpPr>
          <p:cNvPr id="331" name="Google Shape;331;p12"/>
          <p:cNvSpPr txBox="1"/>
          <p:nvPr/>
        </p:nvSpPr>
        <p:spPr>
          <a:xfrm>
            <a:off x="3046666" y="554207"/>
            <a:ext cx="1595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32" name="Google Shape;332;p12"/>
          <p:cNvCxnSpPr/>
          <p:nvPr/>
        </p:nvCxnSpPr>
        <p:spPr>
          <a:xfrm>
            <a:off x="3409273" y="3716339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3" name="Google Shape;333;p12"/>
          <p:cNvCxnSpPr/>
          <p:nvPr/>
        </p:nvCxnSpPr>
        <p:spPr>
          <a:xfrm>
            <a:off x="5093548" y="3716339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4" name="Google Shape;334;p12"/>
          <p:cNvSpPr txBox="1"/>
          <p:nvPr/>
        </p:nvSpPr>
        <p:spPr>
          <a:xfrm>
            <a:off x="3442303" y="3747457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5126577" y="3747457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/>
          </a:p>
        </p:txBody>
      </p:sp>
      <p:sp>
        <p:nvSpPr>
          <p:cNvPr id="336" name="Google Shape;336;p12"/>
          <p:cNvSpPr/>
          <p:nvPr/>
        </p:nvSpPr>
        <p:spPr>
          <a:xfrm>
            <a:off x="3135509" y="4344941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37" name="Google Shape;337;p12"/>
          <p:cNvSpPr/>
          <p:nvPr/>
        </p:nvSpPr>
        <p:spPr>
          <a:xfrm>
            <a:off x="4908835" y="4353544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38" name="Google Shape;338;p12"/>
          <p:cNvSpPr/>
          <p:nvPr/>
        </p:nvSpPr>
        <p:spPr>
          <a:xfrm>
            <a:off x="4522818" y="572296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339" name="Google Shape;339;p12"/>
          <p:cNvSpPr/>
          <p:nvPr/>
        </p:nvSpPr>
        <p:spPr>
          <a:xfrm>
            <a:off x="3173374" y="3018224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340" name="Google Shape;340;p12"/>
          <p:cNvSpPr/>
          <p:nvPr/>
        </p:nvSpPr>
        <p:spPr>
          <a:xfrm>
            <a:off x="4805907" y="3003634"/>
            <a:ext cx="558507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3343084" y="5059011"/>
            <a:ext cx="156575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GB" sz="26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GB" sz="26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endParaRPr/>
          </a:p>
        </p:txBody>
      </p:sp>
      <p:sp>
        <p:nvSpPr>
          <p:cNvPr id="342" name="Google Shape;342;p12"/>
          <p:cNvSpPr/>
          <p:nvPr/>
        </p:nvSpPr>
        <p:spPr>
          <a:xfrm>
            <a:off x="4743943" y="5046272"/>
            <a:ext cx="7278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26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7656963" y="1554444"/>
            <a:ext cx="52129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</a:t>
            </a:r>
            <a:endParaRPr/>
          </a:p>
        </p:txBody>
      </p:sp>
      <p:sp>
        <p:nvSpPr>
          <p:cNvPr id="344" name="Google Shape;344;p12"/>
          <p:cNvSpPr txBox="1"/>
          <p:nvPr/>
        </p:nvSpPr>
        <p:spPr>
          <a:xfrm>
            <a:off x="6695223" y="573270"/>
            <a:ext cx="15953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5" name="Google Shape;345;p12"/>
          <p:cNvSpPr/>
          <p:nvPr/>
        </p:nvSpPr>
        <p:spPr>
          <a:xfrm>
            <a:off x="8171375" y="591359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346" name="Google Shape;346;p12"/>
          <p:cNvSpPr/>
          <p:nvPr/>
        </p:nvSpPr>
        <p:spPr>
          <a:xfrm>
            <a:off x="8392500" y="5065335"/>
            <a:ext cx="7278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26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47" name="Google Shape;347;p12"/>
          <p:cNvGrpSpPr/>
          <p:nvPr/>
        </p:nvGrpSpPr>
        <p:grpSpPr>
          <a:xfrm>
            <a:off x="6608627" y="1374031"/>
            <a:ext cx="2574498" cy="2361371"/>
            <a:chOff x="288142" y="249049"/>
            <a:chExt cx="2478605" cy="2448272"/>
          </a:xfrm>
        </p:grpSpPr>
        <p:sp>
          <p:nvSpPr>
            <p:cNvPr id="348" name="Google Shape;348;p12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12"/>
            <p:cNvCxnSpPr>
              <a:stCxn id="348" idx="3"/>
            </p:cNvCxnSpPr>
            <p:nvPr/>
          </p:nvCxnSpPr>
          <p:spPr>
            <a:xfrm flipH="1">
              <a:off x="858138" y="1029538"/>
              <a:ext cx="371700" cy="753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" name="Google Shape;352;p12"/>
            <p:cNvCxnSpPr>
              <a:stCxn id="348" idx="5"/>
            </p:cNvCxnSpPr>
            <p:nvPr/>
          </p:nvCxnSpPr>
          <p:spPr>
            <a:xfrm>
              <a:off x="1876416" y="1029538"/>
              <a:ext cx="349800" cy="756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53" name="Google Shape;353;p12"/>
          <p:cNvSpPr/>
          <p:nvPr/>
        </p:nvSpPr>
        <p:spPr>
          <a:xfrm>
            <a:off x="7661904" y="1554444"/>
            <a:ext cx="52129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</a:t>
            </a:r>
            <a:endParaRPr/>
          </a:p>
        </p:txBody>
      </p:sp>
      <p:cxnSp>
        <p:nvCxnSpPr>
          <p:cNvPr id="354" name="Google Shape;354;p12"/>
          <p:cNvCxnSpPr/>
          <p:nvPr/>
        </p:nvCxnSpPr>
        <p:spPr>
          <a:xfrm>
            <a:off x="7062771" y="3735402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5" name="Google Shape;355;p12"/>
          <p:cNvCxnSpPr/>
          <p:nvPr/>
        </p:nvCxnSpPr>
        <p:spPr>
          <a:xfrm>
            <a:off x="8747046" y="3735402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6" name="Google Shape;356;p12"/>
          <p:cNvSpPr txBox="1"/>
          <p:nvPr/>
        </p:nvSpPr>
        <p:spPr>
          <a:xfrm>
            <a:off x="7095801" y="3766520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/>
          </a:p>
        </p:txBody>
      </p:sp>
      <p:sp>
        <p:nvSpPr>
          <p:cNvPr id="357" name="Google Shape;357;p12"/>
          <p:cNvSpPr txBox="1"/>
          <p:nvPr/>
        </p:nvSpPr>
        <p:spPr>
          <a:xfrm>
            <a:off x="8780075" y="3766520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/>
          </a:p>
        </p:txBody>
      </p:sp>
      <p:sp>
        <p:nvSpPr>
          <p:cNvPr id="358" name="Google Shape;358;p12"/>
          <p:cNvSpPr/>
          <p:nvPr/>
        </p:nvSpPr>
        <p:spPr>
          <a:xfrm>
            <a:off x="6789007" y="4364004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359" name="Google Shape;359;p12"/>
          <p:cNvSpPr/>
          <p:nvPr/>
        </p:nvSpPr>
        <p:spPr>
          <a:xfrm>
            <a:off x="8562333" y="4372607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60" name="Google Shape;360;p12"/>
          <p:cNvSpPr/>
          <p:nvPr/>
        </p:nvSpPr>
        <p:spPr>
          <a:xfrm>
            <a:off x="6826872" y="3037287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8459405" y="3022697"/>
            <a:ext cx="558507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362" name="Google Shape;362;p12"/>
          <p:cNvSpPr/>
          <p:nvPr/>
        </p:nvSpPr>
        <p:spPr>
          <a:xfrm>
            <a:off x="6996582" y="5078074"/>
            <a:ext cx="156575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GB" sz="26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GB" sz="26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</a:t>
            </a:r>
            <a:endParaRPr/>
          </a:p>
        </p:txBody>
      </p:sp>
      <p:sp>
        <p:nvSpPr>
          <p:cNvPr id="363" name="Google Shape;363;p12"/>
          <p:cNvSpPr/>
          <p:nvPr/>
        </p:nvSpPr>
        <p:spPr>
          <a:xfrm>
            <a:off x="8397441" y="5065335"/>
            <a:ext cx="7278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2600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3183806" y="3037287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65" name="Google Shape;365;p12"/>
          <p:cNvSpPr/>
          <p:nvPr/>
        </p:nvSpPr>
        <p:spPr>
          <a:xfrm>
            <a:off x="4913273" y="2999117"/>
            <a:ext cx="558507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66" name="Google Shape;366;p12"/>
          <p:cNvSpPr/>
          <p:nvPr/>
        </p:nvSpPr>
        <p:spPr>
          <a:xfrm>
            <a:off x="3153281" y="3056350"/>
            <a:ext cx="620793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sp>
        <p:nvSpPr>
          <p:cNvPr id="367" name="Google Shape;367;p12"/>
          <p:cNvSpPr/>
          <p:nvPr/>
        </p:nvSpPr>
        <p:spPr>
          <a:xfrm>
            <a:off x="4834831" y="3030407"/>
            <a:ext cx="558507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368" name="Google Shape;368;p12"/>
          <p:cNvSpPr txBox="1"/>
          <p:nvPr/>
        </p:nvSpPr>
        <p:spPr>
          <a:xfrm>
            <a:off x="4837329" y="0"/>
            <a:ext cx="3124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Division Year 3</a:t>
            </a:r>
            <a:endParaRPr/>
          </a:p>
        </p:txBody>
      </p:sp>
      <p:pic>
        <p:nvPicPr>
          <p:cNvPr descr="Pennine Academies Yorkshire" id="369" name="Google Shape;3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7343" y="5078074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 txBox="1"/>
          <p:nvPr/>
        </p:nvSpPr>
        <p:spPr>
          <a:xfrm>
            <a:off x="2416206" y="408152"/>
            <a:ext cx="17637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115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75" name="Google Shape;375;p13"/>
          <p:cNvSpPr/>
          <p:nvPr/>
        </p:nvSpPr>
        <p:spPr>
          <a:xfrm>
            <a:off x="4049484" y="413631"/>
            <a:ext cx="52129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pic>
        <p:nvPicPr>
          <p:cNvPr descr="A picture containing clock&#10;&#10;Description automatically generated" id="376" name="Google Shape;3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156" y="1165591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77" name="Google Shape;3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4032" y="1428094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78" name="Google Shape;3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6841" y="636403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79" name="Google Shape;3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303" y="896627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6912" y="1308648"/>
            <a:ext cx="414000" cy="40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1" name="Google Shape;381;p13"/>
          <p:cNvGraphicFramePr/>
          <p:nvPr/>
        </p:nvGraphicFramePr>
        <p:xfrm>
          <a:off x="7363287" y="6364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{10A95B17-E3C3-4B74-B912-6419470E5A5D}</a:tableStyleId>
              </a:tblPr>
              <a:tblGrid>
                <a:gridCol w="1172525"/>
                <a:gridCol w="1357950"/>
                <a:gridCol w="1235150"/>
              </a:tblGrid>
              <a:tr h="46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7DF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E5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E787F"/>
                    </a:solidFill>
                  </a:tcPr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382" name="Google Shape;3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2292" y="1328294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83" name="Google Shape;3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5099" y="1723870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612" y="1164862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3714" y="1164861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3174" y="818100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10" y="1852263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2612" y="1852262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72" y="1505501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1082" y="1869968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0542" y="1523207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5320" y="1194152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4780" y="847391"/>
            <a:ext cx="414000" cy="403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4" name="Google Shape;3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374" y="1351024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5" name="Google Shape;3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250" y="1613527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6" name="Google Shape;3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059" y="821836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7" name="Google Shape;3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521" y="1082060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8" name="Google Shape;3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4317" y="1909303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399" name="Google Shape;3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1022" y="1471212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400" name="Google Shape;4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1898" y="1733715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401" name="Google Shape;4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707" y="942024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402" name="Google Shape;4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169" y="1202248"/>
            <a:ext cx="414429" cy="40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403" name="Google Shape;4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965" y="2029491"/>
            <a:ext cx="414429" cy="4062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3"/>
          <p:cNvGrpSpPr/>
          <p:nvPr/>
        </p:nvGrpSpPr>
        <p:grpSpPr>
          <a:xfrm>
            <a:off x="2568264" y="2516471"/>
            <a:ext cx="2498576" cy="2448272"/>
            <a:chOff x="268171" y="249049"/>
            <a:chExt cx="2498576" cy="2448272"/>
          </a:xfrm>
        </p:grpSpPr>
        <p:sp>
          <p:nvSpPr>
            <p:cNvPr id="405" name="Google Shape;405;p1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8" name="Google Shape;408;p13"/>
            <p:cNvCxnSpPr>
              <a:stCxn id="405" idx="3"/>
            </p:cNvCxnSpPr>
            <p:nvPr/>
          </p:nvCxnSpPr>
          <p:spPr>
            <a:xfrm flipH="1">
              <a:off x="844174" y="1029538"/>
              <a:ext cx="371700" cy="753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9" name="Google Shape;409;p13"/>
            <p:cNvCxnSpPr>
              <a:stCxn id="405" idx="5"/>
            </p:cNvCxnSpPr>
            <p:nvPr/>
          </p:nvCxnSpPr>
          <p:spPr>
            <a:xfrm>
              <a:off x="1862452" y="1029538"/>
              <a:ext cx="349800" cy="756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0" name="Google Shape;410;p13"/>
          <p:cNvSpPr txBox="1"/>
          <p:nvPr/>
        </p:nvSpPr>
        <p:spPr>
          <a:xfrm>
            <a:off x="3470746" y="2692981"/>
            <a:ext cx="933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411" name="Google Shape;411;p13"/>
          <p:cNvSpPr txBox="1"/>
          <p:nvPr/>
        </p:nvSpPr>
        <p:spPr>
          <a:xfrm>
            <a:off x="2659321" y="4238186"/>
            <a:ext cx="933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cxnSp>
        <p:nvCxnSpPr>
          <p:cNvPr id="412" name="Google Shape;412;p13"/>
          <p:cNvCxnSpPr/>
          <p:nvPr/>
        </p:nvCxnSpPr>
        <p:spPr>
          <a:xfrm>
            <a:off x="3016072" y="4964744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3" name="Google Shape;413;p13"/>
          <p:cNvSpPr txBox="1"/>
          <p:nvPr/>
        </p:nvSpPr>
        <p:spPr>
          <a:xfrm>
            <a:off x="3008870" y="4977168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/>
          </a:p>
        </p:txBody>
      </p:sp>
      <p:sp>
        <p:nvSpPr>
          <p:cNvPr id="414" name="Google Shape;414;p13"/>
          <p:cNvSpPr/>
          <p:nvPr/>
        </p:nvSpPr>
        <p:spPr>
          <a:xfrm>
            <a:off x="2745875" y="5619483"/>
            <a:ext cx="9873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415" name="Google Shape;415;p13"/>
          <p:cNvSpPr txBox="1"/>
          <p:nvPr/>
        </p:nvSpPr>
        <p:spPr>
          <a:xfrm>
            <a:off x="4345133" y="4245933"/>
            <a:ext cx="933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cxnSp>
        <p:nvCxnSpPr>
          <p:cNvPr id="416" name="Google Shape;416;p13"/>
          <p:cNvCxnSpPr/>
          <p:nvPr/>
        </p:nvCxnSpPr>
        <p:spPr>
          <a:xfrm>
            <a:off x="4594356" y="4964744"/>
            <a:ext cx="0" cy="6927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7" name="Google Shape;417;p13"/>
          <p:cNvSpPr txBox="1"/>
          <p:nvPr/>
        </p:nvSpPr>
        <p:spPr>
          <a:xfrm>
            <a:off x="4596826" y="4977168"/>
            <a:ext cx="716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÷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/>
          </a:p>
        </p:txBody>
      </p:sp>
      <p:sp>
        <p:nvSpPr>
          <p:cNvPr id="418" name="Google Shape;418;p13"/>
          <p:cNvSpPr/>
          <p:nvPr/>
        </p:nvSpPr>
        <p:spPr>
          <a:xfrm>
            <a:off x="4424938" y="5619483"/>
            <a:ext cx="9873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19" name="Google Shape;419;p13"/>
          <p:cNvSpPr/>
          <p:nvPr/>
        </p:nvSpPr>
        <p:spPr>
          <a:xfrm>
            <a:off x="5581731" y="5601108"/>
            <a:ext cx="1821177" cy="492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0862" l="-6038" r="-5032" t="-98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0" name="Google Shape;420;p13"/>
          <p:cNvSpPr txBox="1"/>
          <p:nvPr/>
        </p:nvSpPr>
        <p:spPr>
          <a:xfrm>
            <a:off x="4837329" y="0"/>
            <a:ext cx="3124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Division Year 4</a:t>
            </a:r>
            <a:endParaRPr/>
          </a:p>
        </p:txBody>
      </p:sp>
      <p:pic>
        <p:nvPicPr>
          <p:cNvPr descr="Pennine Academies Yorkshire" id="421" name="Google Shape;42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7719" y="5161222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"/>
          <p:cNvSpPr txBox="1"/>
          <p:nvPr>
            <p:ph type="title"/>
          </p:nvPr>
        </p:nvSpPr>
        <p:spPr>
          <a:xfrm>
            <a:off x="809625" y="0"/>
            <a:ext cx="96964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Any questions before we go in to classes?</a:t>
            </a:r>
            <a:endParaRPr/>
          </a:p>
        </p:txBody>
      </p:sp>
      <p:pic>
        <p:nvPicPr>
          <p:cNvPr descr="Pennine Academies Yorkshire" id="427" name="Google Shape;4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8194" y="-98610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 txBox="1"/>
          <p:nvPr>
            <p:ph type="title"/>
          </p:nvPr>
        </p:nvSpPr>
        <p:spPr>
          <a:xfrm>
            <a:off x="4714875" y="-85725"/>
            <a:ext cx="27622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Next steps</a:t>
            </a:r>
            <a:endParaRPr/>
          </a:p>
        </p:txBody>
      </p:sp>
      <p:sp>
        <p:nvSpPr>
          <p:cNvPr id="433" name="Google Shape;433;p15"/>
          <p:cNvSpPr txBox="1"/>
          <p:nvPr/>
        </p:nvSpPr>
        <p:spPr>
          <a:xfrm>
            <a:off x="171449" y="1019175"/>
            <a:ext cx="114966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anything extra that you would like support with?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run sessions next academic year, what would you like to see?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nnine Academies Yorkshire" id="434" name="Google Shape;4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8194" y="-98610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"/>
          <p:cNvSpPr txBox="1"/>
          <p:nvPr>
            <p:ph type="title"/>
          </p:nvPr>
        </p:nvSpPr>
        <p:spPr>
          <a:xfrm>
            <a:off x="2995832" y="-203835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How you can help at home?</a:t>
            </a:r>
            <a:endParaRPr/>
          </a:p>
        </p:txBody>
      </p:sp>
      <p:sp>
        <p:nvSpPr>
          <p:cNvPr id="440" name="Google Shape;440;p16"/>
          <p:cNvSpPr txBox="1"/>
          <p:nvPr>
            <p:ph idx="1" type="body"/>
          </p:nvPr>
        </p:nvSpPr>
        <p:spPr>
          <a:xfrm>
            <a:off x="276225" y="1885071"/>
            <a:ext cx="11772899" cy="449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Number bonds to 20 and the related facts (16 + 4 = 20 so 160 + 40 = 200)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Telling the time.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use maths in a real life context.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Cooking.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Shopping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Practise times tables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TTRS</a:t>
            </a:r>
            <a:endParaRPr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ennine Academies Yorkshire" id="441" name="Google Shape;4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8194" y="-98610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5165" y="-1882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Aims of today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5165" y="1253331"/>
            <a:ext cx="969532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get an insight into how Maths is taught in year 3 / 4 (add, subtract, multiply and divide.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understand mastery and what this means in the classroom.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 familiar with the times table check that your child will sit either this year or next year.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work with your child and take part in a variety of Maths activities.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To take away some ideas to support your children at home.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ennine Academies Yorkshire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8617" y="-188257"/>
            <a:ext cx="2868704" cy="286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nnine Academies Yorkshire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8617" y="-188257"/>
            <a:ext cx="2868704" cy="2868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Maths Mastery? 10 Key Principles Of Teaching For Mastery In Maths"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6706" y="1376707"/>
            <a:ext cx="7451911" cy="551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2868704" cy="137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83777" y="213425"/>
            <a:ext cx="1024441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We assume that everyone can learn and enjoy mathematics.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Their learning behaviours are developed such that pupils focus and engage fully as learners who reason and seek to make connections.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Lesson design links to prior learning and progresses in careful steps to build understanding.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Practice and revisiting previous learning is a vital part of our maths lessons.</a:t>
            </a:r>
            <a:endParaRPr/>
          </a:p>
        </p:txBody>
      </p:sp>
      <p:pic>
        <p:nvPicPr>
          <p:cNvPr descr="Pennine Academies Yorkshire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8194" y="-98610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183777" y="213424"/>
            <a:ext cx="10244417" cy="540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MTC (Multiplication Tables Check) – Every child in the country takes the test.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By the end of Year 4, children should know </a:t>
            </a:r>
            <a:r>
              <a:rPr b="1" lang="en-GB" u="sng"/>
              <a:t>all</a:t>
            </a:r>
            <a:r>
              <a:rPr lang="en-GB"/>
              <a:t> their times tables and division facts up to 12 X 12.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It tells us how many the children know and how we can support them going ahead.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Whether multiplying or dividing, adding or subtracting, we want children to be able to do as much in their head as possible without counting on fingers!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https://www.timestables.co.uk/multiplication-tables-check/</a:t>
            </a:r>
            <a:endParaRPr/>
          </a:p>
        </p:txBody>
      </p:sp>
      <p:pic>
        <p:nvPicPr>
          <p:cNvPr descr="Pennine Academies Yorkshire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8194" y="-98610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19100" y="-198127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/>
              <a:t>Stages of teaching: Concrete – Pictorial - Abstract</a:t>
            </a:r>
            <a:endParaRPr/>
          </a:p>
        </p:txBody>
      </p:sp>
      <p:pic>
        <p:nvPicPr>
          <p:cNvPr descr="Image result for concrete pictorial abstract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371" y="849075"/>
            <a:ext cx="5661257" cy="1325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crete pictorial abstract ks2"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" y="2424737"/>
            <a:ext cx="4360154" cy="42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5878628" y="3760032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foundations firmly laid, students should be able to move to an abstract approach using numbers and key concepts with confidence. This is how we can make children </a:t>
            </a:r>
            <a:r>
              <a:rPr b="1" i="0" lang="en-GB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maths.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6"/>
          <p:cNvCxnSpPr/>
          <p:nvPr/>
        </p:nvCxnSpPr>
        <p:spPr>
          <a:xfrm flipH="1">
            <a:off x="6624918" y="2174638"/>
            <a:ext cx="787830" cy="1375386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6"/>
          <p:cNvCxnSpPr/>
          <p:nvPr/>
        </p:nvCxnSpPr>
        <p:spPr>
          <a:xfrm flipH="1" rot="10800000">
            <a:off x="4779254" y="5065059"/>
            <a:ext cx="1585687" cy="1039906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2435191" y="1022068"/>
            <a:ext cx="636307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 has £105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 has £87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much money do they have in total?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435190" y="2617298"/>
            <a:ext cx="1226710" cy="95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3568" y="2567686"/>
            <a:ext cx="1108375" cy="10533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4986021" y="44510"/>
            <a:ext cx="27478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 in Year 3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2740059" y="3571406"/>
            <a:ext cx="948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£105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8370105" y="3571406"/>
            <a:ext cx="948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£87</a:t>
            </a:r>
            <a:endParaRPr/>
          </a:p>
        </p:txBody>
      </p:sp>
      <p:graphicFrame>
        <p:nvGraphicFramePr>
          <p:cNvPr id="146" name="Google Shape;146;p7"/>
          <p:cNvGraphicFramePr/>
          <p:nvPr/>
        </p:nvGraphicFramePr>
        <p:xfrm>
          <a:off x="4932860" y="27316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{9638DE76-DE27-41B0-BCF7-64772DA98767}</a:tableStyleId>
              </a:tblPr>
              <a:tblGrid>
                <a:gridCol w="465250"/>
                <a:gridCol w="465250"/>
                <a:gridCol w="465250"/>
                <a:gridCol w="465250"/>
                <a:gridCol w="465250"/>
              </a:tblGrid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0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7" name="Google Shape;147;p7"/>
          <p:cNvSpPr txBox="1"/>
          <p:nvPr/>
        </p:nvSpPr>
        <p:spPr>
          <a:xfrm>
            <a:off x="6359952" y="4609763"/>
            <a:ext cx="407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5916442" y="5157511"/>
            <a:ext cx="4079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5907070" y="4609763"/>
            <a:ext cx="407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5454188" y="4609763"/>
            <a:ext cx="407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8423565" y="1873540"/>
            <a:ext cx="948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£192</a:t>
            </a:r>
            <a:endParaRPr/>
          </a:p>
        </p:txBody>
      </p:sp>
      <p:pic>
        <p:nvPicPr>
          <p:cNvPr descr="Pennine Academies Yorkshire" id="152" name="Google Shape;1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5819" y="5157511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8"/>
          <p:cNvGraphicFramePr/>
          <p:nvPr/>
        </p:nvGraphicFramePr>
        <p:xfrm>
          <a:off x="7323893" y="39777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{9638DE76-DE27-41B0-BCF7-64772DA98767}</a:tableStyleId>
              </a:tblPr>
              <a:tblGrid>
                <a:gridCol w="367200"/>
                <a:gridCol w="367200"/>
                <a:gridCol w="367200"/>
                <a:gridCol w="367200"/>
                <a:gridCol w="367200"/>
                <a:gridCol w="367200"/>
              </a:tblGrid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GB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GB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Google Shape;158;p8"/>
          <p:cNvGraphicFramePr/>
          <p:nvPr/>
        </p:nvGraphicFramePr>
        <p:xfrm>
          <a:off x="7323769" y="3983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{9638DE76-DE27-41B0-BCF7-64772DA98767}</a:tableStyleId>
              </a:tblPr>
              <a:tblGrid>
                <a:gridCol w="367200"/>
                <a:gridCol w="367200"/>
                <a:gridCol w="367200"/>
                <a:gridCol w="367200"/>
                <a:gridCol w="367200"/>
                <a:gridCol w="367200"/>
              </a:tblGrid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t/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GB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CC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8"/>
          <p:cNvSpPr txBox="1"/>
          <p:nvPr/>
        </p:nvSpPr>
        <p:spPr>
          <a:xfrm>
            <a:off x="2229612" y="896661"/>
            <a:ext cx="806237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cars are for sale.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car costs £4,795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second car costs £155 more.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 How much does the second car cost?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	Mr Li has £9,500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wants to buy both cars.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he have enough money?</a:t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8200859" y="2836119"/>
            <a:ext cx="1188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£4,950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2247900" y="5065501"/>
            <a:ext cx="397056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two cars total £9,745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8787560" y="530376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8409726" y="530376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8039167" y="530376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7683830" y="530376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8422550" y="573364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8060120" y="573364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92776">
            <a:off x="8199287" y="1017433"/>
            <a:ext cx="1411714" cy="15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8784481" y="530012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8425369" y="530012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8054253" y="530012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7701481" y="530012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8063913" y="5716098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7700346" y="5716098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4986021" y="44510"/>
            <a:ext cx="27478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 in Year 4</a:t>
            </a:r>
            <a:endParaRPr/>
          </a:p>
        </p:txBody>
      </p:sp>
      <p:pic>
        <p:nvPicPr>
          <p:cNvPr descr="Pennine Academies Yorkshire"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0297" y="5105461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9"/>
          <p:cNvGraphicFramePr/>
          <p:nvPr/>
        </p:nvGraphicFramePr>
        <p:xfrm>
          <a:off x="6995145" y="16703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{9638DE76-DE27-41B0-BCF7-64772DA98767}</a:tableStyleId>
              </a:tblPr>
              <a:tblGrid>
                <a:gridCol w="465250"/>
                <a:gridCol w="465250"/>
                <a:gridCol w="465250"/>
                <a:gridCol w="465250"/>
                <a:gridCol w="465250"/>
              </a:tblGrid>
              <a:tr h="39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2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0"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950" marB="41950" marR="83925" marL="83925" anchor="ctr">
                    <a:lnL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D3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9"/>
          <p:cNvSpPr txBox="1"/>
          <p:nvPr/>
        </p:nvSpPr>
        <p:spPr>
          <a:xfrm>
            <a:off x="4676998" y="-2886"/>
            <a:ext cx="25485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Subtraction Year 3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6935115" y="2977283"/>
            <a:ext cx="579005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8448877" y="356792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7967661" y="356792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7514119" y="356792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graphicFrame>
        <p:nvGraphicFramePr>
          <p:cNvPr id="187" name="Google Shape;187;p9"/>
          <p:cNvGraphicFramePr/>
          <p:nvPr/>
        </p:nvGraphicFramePr>
        <p:xfrm>
          <a:off x="2384587" y="1287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{10A95B17-E3C3-4B74-B912-6419470E5A5D}</a:tableStyleId>
              </a:tblPr>
              <a:tblGrid>
                <a:gridCol w="1407725"/>
                <a:gridCol w="1407725"/>
                <a:gridCol w="1407725"/>
              </a:tblGrid>
              <a:tr h="470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Hundreds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F7980"/>
                    </a:solidFill>
                  </a:tcPr>
                </a:tc>
              </a:tr>
              <a:tr h="3078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  <a:tr h="40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verlock"/>
                        <a:ea typeface="Overlock"/>
                        <a:cs typeface="Overlock"/>
                        <a:sym typeface="Overlock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88" name="Google Shape;188;p9"/>
          <p:cNvSpPr txBox="1"/>
          <p:nvPr/>
        </p:nvSpPr>
        <p:spPr>
          <a:xfrm>
            <a:off x="2191512" y="443735"/>
            <a:ext cx="6157494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904" l="0" r="0" t="-150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6390069" y="450312"/>
            <a:ext cx="8843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325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7966433" y="303932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8427479" y="3038711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2672221" y="5234884"/>
            <a:ext cx="63630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put 2 in the _____ column because it has a value of _____ 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4750106" y="5235077"/>
            <a:ext cx="10235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tens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4375120" y="5678054"/>
            <a:ext cx="10235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2648957" y="5238813"/>
            <a:ext cx="63630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put 6 in the _____ column because it has a value of _____ 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4476393" y="5678054"/>
            <a:ext cx="10235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4664648" y="5235077"/>
            <a:ext cx="10235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ones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9497" y="1814031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8567" y="1839104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4977" y="1860447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0911" y="1859274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6384" y="2449052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5276" y="1829853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8567" y="2445525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9032" y="2445525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1160" y="3050626"/>
            <a:ext cx="554581" cy="5409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7410384" y="2535794"/>
            <a:ext cx="1430385" cy="528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8394420" y="3048138"/>
            <a:ext cx="446348" cy="508356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>
            <a:off x="4375532" y="3321085"/>
            <a:ext cx="951803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0" name="Google Shape;2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950" y="2289433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950" y="2780069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950" y="3270705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950" y="3761341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950" y="4251978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335" y="2282900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335" y="2773536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335" y="3264172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335" y="3754808"/>
            <a:ext cx="554581" cy="5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7335" y="4245445"/>
            <a:ext cx="554581" cy="5409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9"/>
          <p:cNvCxnSpPr/>
          <p:nvPr/>
        </p:nvCxnSpPr>
        <p:spPr>
          <a:xfrm flipH="1">
            <a:off x="5881916" y="4295729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9"/>
          <p:cNvCxnSpPr/>
          <p:nvPr/>
        </p:nvCxnSpPr>
        <p:spPr>
          <a:xfrm flipH="1">
            <a:off x="5374705" y="4282603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9"/>
          <p:cNvCxnSpPr/>
          <p:nvPr/>
        </p:nvCxnSpPr>
        <p:spPr>
          <a:xfrm flipH="1">
            <a:off x="5892803" y="3794959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9"/>
          <p:cNvCxnSpPr/>
          <p:nvPr/>
        </p:nvCxnSpPr>
        <p:spPr>
          <a:xfrm flipH="1">
            <a:off x="5393022" y="3761341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9"/>
          <p:cNvCxnSpPr/>
          <p:nvPr/>
        </p:nvCxnSpPr>
        <p:spPr>
          <a:xfrm flipH="1">
            <a:off x="5846439" y="3287656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9"/>
          <p:cNvCxnSpPr/>
          <p:nvPr/>
        </p:nvCxnSpPr>
        <p:spPr>
          <a:xfrm flipH="1">
            <a:off x="5383659" y="3295846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9"/>
          <p:cNvSpPr/>
          <p:nvPr/>
        </p:nvSpPr>
        <p:spPr>
          <a:xfrm>
            <a:off x="7926963" y="3039326"/>
            <a:ext cx="446348" cy="54828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9"/>
          <p:cNvCxnSpPr/>
          <p:nvPr/>
        </p:nvCxnSpPr>
        <p:spPr>
          <a:xfrm flipH="1">
            <a:off x="3940919" y="2497086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9"/>
          <p:cNvCxnSpPr/>
          <p:nvPr/>
        </p:nvCxnSpPr>
        <p:spPr>
          <a:xfrm flipH="1">
            <a:off x="4504299" y="2486847"/>
            <a:ext cx="417285" cy="4906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9"/>
          <p:cNvSpPr/>
          <p:nvPr/>
        </p:nvSpPr>
        <p:spPr>
          <a:xfrm>
            <a:off x="5341091" y="2321580"/>
            <a:ext cx="1048978" cy="24582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5694108" y="4745458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4280936" y="4745458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867765" y="4745458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233" name="Google Shape;233;p9"/>
          <p:cNvCxnSpPr/>
          <p:nvPr/>
        </p:nvCxnSpPr>
        <p:spPr>
          <a:xfrm flipH="1" rot="10800000">
            <a:off x="8017471" y="2652868"/>
            <a:ext cx="245393" cy="2604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9"/>
          <p:cNvSpPr/>
          <p:nvPr/>
        </p:nvSpPr>
        <p:spPr>
          <a:xfrm>
            <a:off x="7853184" y="2427745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333841" y="2493294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nnine Academies Yorkshire" id="236" name="Google Shape;23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41509" y="5092515"/>
            <a:ext cx="1864657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conten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conten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2017-11-09T16:07:27Z</dcterms:created>
  <dc:creator>Laura Crompton</dc:creator>
</cp:coreProperties>
</file>