
<file path=[Content_Types].xml><?xml version="1.0" encoding="utf-8"?>
<Types xmlns="http://schemas.openxmlformats.org/package/2006/content-types">
  <Default Extension="png" ContentType="image/png"/>
  <Default Extension="m4a" ContentType="audio/mp4"/>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embeddedFontLst>
    <p:embeddedFont>
      <p:font typeface="Open Sans" panose="020B0604020202020204" charset="0"/>
      <p:regular r:id="rId19"/>
      <p:bold r:id="rId20"/>
      <p:italic r:id="rId21"/>
      <p:boldItalic r:id="rId22"/>
    </p:embeddedFont>
    <p:embeddedFont>
      <p:font typeface="Calibri" panose="020F0502020204030204" pitchFamily="34"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7" roundtripDataSignature="AMtx7mi00XTALNJO5Iku10pwBkYiPzrGC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1450" y="6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customschemas.google.com/relationships/presentationmetadata" Target="meta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6" name="Google Shape;86;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2" name="Google Shape;152;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9" name="Google Shape;159;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6" name="Google Shape;166;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Amend as appropriate</a:t>
            </a:r>
            <a:endParaRPr/>
          </a:p>
        </p:txBody>
      </p:sp>
      <p:sp>
        <p:nvSpPr>
          <p:cNvPr id="174" name="Google Shape;174;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Amend as appropriate for your school</a:t>
            </a:r>
            <a:endParaRPr/>
          </a:p>
        </p:txBody>
      </p:sp>
      <p:sp>
        <p:nvSpPr>
          <p:cNvPr id="182" name="Google Shape;182;p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9" name="Google Shape;189;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7" name="Google Shape;197;p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16</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If you call the lessons something else, amend the slide accordingly</a:t>
            </a:r>
            <a:endParaRPr/>
          </a:p>
        </p:txBody>
      </p:sp>
      <p:sp>
        <p:nvSpPr>
          <p:cNvPr id="93" name="Google Shape;93;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Use this slide to set the tone and expectations for the meeting.  People are less likely to interrupt if they know in advance there is time built in for them to speak</a:t>
            </a:r>
            <a:endParaRPr/>
          </a:p>
        </p:txBody>
      </p:sp>
      <p:sp>
        <p:nvSpPr>
          <p:cNvPr id="101" name="Google Shape;101;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 name="Google Shape;108;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If you call the lessons something else, amend the slide accordingly</a:t>
            </a:r>
            <a:endParaRPr/>
          </a:p>
          <a:p>
            <a:pPr marL="0" lvl="0" indent="0" algn="l" rtl="0">
              <a:lnSpc>
                <a:spcPct val="100000"/>
              </a:lnSpc>
              <a:spcBef>
                <a:spcPts val="0"/>
              </a:spcBef>
              <a:spcAft>
                <a:spcPts val="0"/>
              </a:spcAft>
              <a:buSzPts val="1400"/>
              <a:buNone/>
            </a:pPr>
            <a:endParaRPr/>
          </a:p>
        </p:txBody>
      </p:sp>
      <p:sp>
        <p:nvSpPr>
          <p:cNvPr id="109" name="Google Shape;109;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6" name="Google Shape;116;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3" name="Google Shape;123;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0" name="Google Shape;130;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Many parents of children with SEND are familiar with legislation and guidance such as the code of practice</a:t>
            </a:r>
            <a:endParaRPr/>
          </a:p>
        </p:txBody>
      </p:sp>
      <p:sp>
        <p:nvSpPr>
          <p:cNvPr id="138" name="Google Shape;138;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5" name="Google Shape;145;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0"/>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0"/>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8" name="Google Shape;18;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9"/>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0"/>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0"/>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4" name="Google Shape;24;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22"/>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2"/>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0" name="Google Shape;30;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3"/>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6" name="Google Shape;36;p23"/>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7" name="Google Shape;37;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2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4"/>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3" name="Google Shape;43;p24"/>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4" name="Google Shape;44;p24"/>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5" name="Google Shape;45;p24"/>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6" name="Google Shape;46;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2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7"/>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7"/>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1" name="Google Shape;61;p27"/>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2" name="Google Shape;62;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8"/>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8"/>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28"/>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9" name="Google Shape;69;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m4a"/><Relationship Id="rId1" Type="http://schemas.microsoft.com/office/2007/relationships/media" Target="../media/media11.m4a"/><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m4a"/><Relationship Id="rId1" Type="http://schemas.microsoft.com/office/2007/relationships/media" Target="../media/media12.m4a"/><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m4a"/><Relationship Id="rId1" Type="http://schemas.microsoft.com/office/2007/relationships/media" Target="../media/media13.m4a"/><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4.m4a"/><Relationship Id="rId1" Type="http://schemas.microsoft.com/office/2007/relationships/media" Target="../media/media14.m4a"/><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5.m4a"/><Relationship Id="rId1" Type="http://schemas.microsoft.com/office/2007/relationships/media" Target="../media/media15.m4a"/><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6.m4a"/><Relationship Id="rId1" Type="http://schemas.microsoft.com/office/2007/relationships/media" Target="../media/media16.m4a"/><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a:spLocks noGrp="1"/>
          </p:cNvSpPr>
          <p:nvPr>
            <p:ph type="ctrTitle"/>
          </p:nvPr>
        </p:nvSpPr>
        <p:spPr>
          <a:xfrm>
            <a:off x="899592" y="3573016"/>
            <a:ext cx="7772400" cy="1470025"/>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ts val="3959"/>
              <a:buFont typeface="Open Sans"/>
              <a:buNone/>
            </a:pPr>
            <a:r>
              <a:rPr lang="en-GB" sz="3959">
                <a:latin typeface="Open Sans"/>
                <a:ea typeface="Open Sans"/>
                <a:cs typeface="Open Sans"/>
                <a:sym typeface="Open Sans"/>
              </a:rPr>
              <a:t>Relationships Education</a:t>
            </a:r>
            <a:br>
              <a:rPr lang="en-GB" sz="3959">
                <a:latin typeface="Open Sans"/>
                <a:ea typeface="Open Sans"/>
                <a:cs typeface="Open Sans"/>
                <a:sym typeface="Open Sans"/>
              </a:rPr>
            </a:br>
            <a:r>
              <a:rPr lang="en-GB" sz="3959">
                <a:latin typeface="Open Sans"/>
                <a:ea typeface="Open Sans"/>
                <a:cs typeface="Open Sans"/>
                <a:sym typeface="Open Sans"/>
              </a:rPr>
              <a:t>Primary School </a:t>
            </a:r>
            <a:br>
              <a:rPr lang="en-GB" sz="3959">
                <a:latin typeface="Open Sans"/>
                <a:ea typeface="Open Sans"/>
                <a:cs typeface="Open Sans"/>
                <a:sym typeface="Open Sans"/>
              </a:rPr>
            </a:br>
            <a:r>
              <a:rPr lang="en-GB" sz="3959">
                <a:latin typeface="Open Sans"/>
                <a:ea typeface="Open Sans"/>
                <a:cs typeface="Open Sans"/>
                <a:sym typeface="Open Sans"/>
              </a:rPr>
              <a:t>Parent Consultation</a:t>
            </a:r>
            <a:endParaRPr sz="3959">
              <a:latin typeface="Open Sans"/>
              <a:ea typeface="Open Sans"/>
              <a:cs typeface="Open Sans"/>
              <a:sym typeface="Open Sans"/>
            </a:endParaRPr>
          </a:p>
        </p:txBody>
      </p:sp>
      <p:pic>
        <p:nvPicPr>
          <p:cNvPr id="89" name="Google Shape;89;p1"/>
          <p:cNvPicPr preferRelativeResize="0"/>
          <p:nvPr/>
        </p:nvPicPr>
        <p:blipFill rotWithShape="1">
          <a:blip r:embed="rId5">
            <a:alphaModFix/>
          </a:blip>
          <a:srcRect/>
          <a:stretch/>
        </p:blipFill>
        <p:spPr>
          <a:xfrm>
            <a:off x="3203848" y="836712"/>
            <a:ext cx="2975069" cy="2348880"/>
          </a:xfrm>
          <a:prstGeom prst="rect">
            <a:avLst/>
          </a:prstGeom>
          <a:noFill/>
          <a:ln>
            <a:noFill/>
          </a:ln>
        </p:spPr>
      </p:pic>
      <p:pic>
        <p:nvPicPr>
          <p:cNvPr id="2" name="Slide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37416" y="6149398"/>
            <a:ext cx="487363" cy="487363"/>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485"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1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ts val="3959"/>
              <a:buFont typeface="Open Sans"/>
              <a:buNone/>
            </a:pPr>
            <a:r>
              <a:rPr lang="en-GB" sz="3959">
                <a:latin typeface="Open Sans"/>
                <a:ea typeface="Open Sans"/>
                <a:cs typeface="Open Sans"/>
                <a:sym typeface="Open Sans"/>
              </a:rPr>
              <a:t>As a parent, how much say do I have about these lessons?</a:t>
            </a:r>
            <a:endParaRPr sz="3959">
              <a:latin typeface="Open Sans"/>
              <a:ea typeface="Open Sans"/>
              <a:cs typeface="Open Sans"/>
              <a:sym typeface="Open Sans"/>
            </a:endParaRPr>
          </a:p>
        </p:txBody>
      </p:sp>
      <p:sp>
        <p:nvSpPr>
          <p:cNvPr id="155" name="Google Shape;155;p1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0" lvl="0" indent="0" algn="l" rtl="0">
              <a:lnSpc>
                <a:spcPct val="80000"/>
              </a:lnSpc>
              <a:spcBef>
                <a:spcPts val="0"/>
              </a:spcBef>
              <a:spcAft>
                <a:spcPts val="0"/>
              </a:spcAft>
              <a:buClr>
                <a:schemeClr val="dk1"/>
              </a:buClr>
              <a:buSzPts val="2720"/>
              <a:buNone/>
            </a:pPr>
            <a:endParaRPr sz="2720"/>
          </a:p>
          <a:p>
            <a:pPr marL="0" lvl="0" indent="0" algn="ctr" rtl="0">
              <a:lnSpc>
                <a:spcPct val="80000"/>
              </a:lnSpc>
              <a:spcBef>
                <a:spcPts val="544"/>
              </a:spcBef>
              <a:spcAft>
                <a:spcPts val="0"/>
              </a:spcAft>
              <a:buClr>
                <a:schemeClr val="dk1"/>
              </a:buClr>
              <a:buSzPts val="2720"/>
              <a:buNone/>
            </a:pPr>
            <a:r>
              <a:rPr lang="en-GB" sz="2720">
                <a:latin typeface="Arial"/>
                <a:ea typeface="Arial"/>
                <a:cs typeface="Arial"/>
                <a:sym typeface="Arial"/>
              </a:rPr>
              <a:t>We are asking for your views about when and how topics will be covered</a:t>
            </a:r>
            <a:endParaRPr/>
          </a:p>
          <a:p>
            <a:pPr marL="0" lvl="0" indent="0" algn="ctr" rtl="0">
              <a:lnSpc>
                <a:spcPct val="80000"/>
              </a:lnSpc>
              <a:spcBef>
                <a:spcPts val="544"/>
              </a:spcBef>
              <a:spcAft>
                <a:spcPts val="0"/>
              </a:spcAft>
              <a:buClr>
                <a:schemeClr val="dk1"/>
              </a:buClr>
              <a:buSzPts val="2720"/>
              <a:buNone/>
            </a:pPr>
            <a:endParaRPr sz="2720">
              <a:latin typeface="Arial"/>
              <a:ea typeface="Arial"/>
              <a:cs typeface="Arial"/>
              <a:sym typeface="Arial"/>
            </a:endParaRPr>
          </a:p>
          <a:p>
            <a:pPr marL="0" lvl="0" indent="0" algn="ctr" rtl="0">
              <a:lnSpc>
                <a:spcPct val="80000"/>
              </a:lnSpc>
              <a:spcBef>
                <a:spcPts val="544"/>
              </a:spcBef>
              <a:spcAft>
                <a:spcPts val="0"/>
              </a:spcAft>
              <a:buClr>
                <a:schemeClr val="dk1"/>
              </a:buClr>
              <a:buSzPts val="2720"/>
              <a:buNone/>
            </a:pPr>
            <a:r>
              <a:rPr lang="en-GB" sz="2720">
                <a:latin typeface="Arial"/>
                <a:ea typeface="Arial"/>
                <a:cs typeface="Arial"/>
                <a:sym typeface="Arial"/>
              </a:rPr>
              <a:t>We would like your feedback on our planned teaching resources</a:t>
            </a:r>
            <a:endParaRPr/>
          </a:p>
          <a:p>
            <a:pPr marL="0" lvl="0" indent="0" algn="ctr" rtl="0">
              <a:lnSpc>
                <a:spcPct val="80000"/>
              </a:lnSpc>
              <a:spcBef>
                <a:spcPts val="544"/>
              </a:spcBef>
              <a:spcAft>
                <a:spcPts val="0"/>
              </a:spcAft>
              <a:buClr>
                <a:schemeClr val="dk1"/>
              </a:buClr>
              <a:buSzPts val="2720"/>
              <a:buNone/>
            </a:pPr>
            <a:endParaRPr sz="2720">
              <a:latin typeface="Arial"/>
              <a:ea typeface="Arial"/>
              <a:cs typeface="Arial"/>
              <a:sym typeface="Arial"/>
            </a:endParaRPr>
          </a:p>
          <a:p>
            <a:pPr marL="0" lvl="0" indent="0" algn="ctr" rtl="0">
              <a:lnSpc>
                <a:spcPct val="80000"/>
              </a:lnSpc>
              <a:spcBef>
                <a:spcPts val="544"/>
              </a:spcBef>
              <a:spcAft>
                <a:spcPts val="0"/>
              </a:spcAft>
              <a:buClr>
                <a:schemeClr val="dk1"/>
              </a:buClr>
              <a:buSzPts val="2720"/>
              <a:buNone/>
            </a:pPr>
            <a:r>
              <a:rPr lang="en-GB" sz="2720">
                <a:latin typeface="Arial"/>
                <a:ea typeface="Arial"/>
                <a:cs typeface="Arial"/>
                <a:sym typeface="Arial"/>
              </a:rPr>
              <a:t>We have to teach the curriculum set by the DfE  </a:t>
            </a:r>
            <a:endParaRPr/>
          </a:p>
          <a:p>
            <a:pPr marL="0" lvl="0" indent="0" algn="ctr" rtl="0">
              <a:lnSpc>
                <a:spcPct val="80000"/>
              </a:lnSpc>
              <a:spcBef>
                <a:spcPts val="544"/>
              </a:spcBef>
              <a:spcAft>
                <a:spcPts val="0"/>
              </a:spcAft>
              <a:buClr>
                <a:schemeClr val="dk1"/>
              </a:buClr>
              <a:buSzPts val="2720"/>
              <a:buNone/>
            </a:pPr>
            <a:endParaRPr sz="2720">
              <a:latin typeface="Arial"/>
              <a:ea typeface="Arial"/>
              <a:cs typeface="Arial"/>
              <a:sym typeface="Arial"/>
            </a:endParaRPr>
          </a:p>
          <a:p>
            <a:pPr marL="0" lvl="0" indent="0" algn="ctr" rtl="0">
              <a:lnSpc>
                <a:spcPct val="80000"/>
              </a:lnSpc>
              <a:spcBef>
                <a:spcPts val="544"/>
              </a:spcBef>
              <a:spcAft>
                <a:spcPts val="0"/>
              </a:spcAft>
              <a:buClr>
                <a:schemeClr val="dk1"/>
              </a:buClr>
              <a:buSzPts val="2720"/>
              <a:buNone/>
            </a:pPr>
            <a:endParaRPr/>
          </a:p>
          <a:p>
            <a:pPr marL="0" lvl="0" indent="0" algn="l" rtl="0">
              <a:lnSpc>
                <a:spcPct val="80000"/>
              </a:lnSpc>
              <a:spcBef>
                <a:spcPts val="544"/>
              </a:spcBef>
              <a:spcAft>
                <a:spcPts val="0"/>
              </a:spcAft>
              <a:buClr>
                <a:schemeClr val="dk1"/>
              </a:buClr>
              <a:buSzPts val="2720"/>
              <a:buNone/>
            </a:pPr>
            <a:endParaRPr sz="2720"/>
          </a:p>
        </p:txBody>
      </p:sp>
      <p:pic>
        <p:nvPicPr>
          <p:cNvPr id="156" name="Google Shape;156;p12"/>
          <p:cNvPicPr preferRelativeResize="0"/>
          <p:nvPr/>
        </p:nvPicPr>
        <p:blipFill rotWithShape="1">
          <a:blip r:embed="rId5">
            <a:alphaModFix/>
          </a:blip>
          <a:srcRect/>
          <a:stretch/>
        </p:blipFill>
        <p:spPr>
          <a:xfrm>
            <a:off x="492088" y="5575858"/>
            <a:ext cx="1394021" cy="1100609"/>
          </a:xfrm>
          <a:prstGeom prst="rect">
            <a:avLst/>
          </a:prstGeom>
          <a:noFill/>
          <a:ln>
            <a:noFill/>
          </a:ln>
        </p:spPr>
      </p:pic>
      <p:pic>
        <p:nvPicPr>
          <p:cNvPr id="2" name="Slide 10">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764107" y="5638799"/>
            <a:ext cx="487363" cy="487363"/>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3465"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ts val="3959"/>
              <a:buFont typeface="Open Sans"/>
              <a:buNone/>
            </a:pPr>
            <a:r>
              <a:rPr lang="en-GB" sz="3959">
                <a:latin typeface="Open Sans"/>
                <a:ea typeface="Open Sans"/>
                <a:cs typeface="Open Sans"/>
                <a:sym typeface="Open Sans"/>
              </a:rPr>
              <a:t>Will my child have to learn about      gay relationships/LGBT people?</a:t>
            </a:r>
            <a:endParaRPr sz="3959">
              <a:latin typeface="Open Sans"/>
              <a:ea typeface="Open Sans"/>
              <a:cs typeface="Open Sans"/>
              <a:sym typeface="Open Sans"/>
            </a:endParaRPr>
          </a:p>
        </p:txBody>
      </p:sp>
      <p:sp>
        <p:nvSpPr>
          <p:cNvPr id="162" name="Google Shape;162;p13"/>
          <p:cNvSpPr txBox="1">
            <a:spLocks noGrp="1"/>
          </p:cNvSpPr>
          <p:nvPr>
            <p:ph type="body" idx="1"/>
          </p:nvPr>
        </p:nvSpPr>
        <p:spPr>
          <a:xfrm>
            <a:off x="457200" y="1844824"/>
            <a:ext cx="8363272" cy="4281339"/>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720"/>
              <a:buNone/>
            </a:pPr>
            <a:endParaRPr sz="2720">
              <a:latin typeface="Arial"/>
              <a:ea typeface="Arial"/>
              <a:cs typeface="Arial"/>
              <a:sym typeface="Arial"/>
            </a:endParaRPr>
          </a:p>
          <a:p>
            <a:pPr marL="0" lvl="0" indent="0" algn="ctr" rtl="0">
              <a:lnSpc>
                <a:spcPct val="90000"/>
              </a:lnSpc>
              <a:spcBef>
                <a:spcPts val="544"/>
              </a:spcBef>
              <a:spcAft>
                <a:spcPts val="0"/>
              </a:spcAft>
              <a:buClr>
                <a:schemeClr val="dk1"/>
              </a:buClr>
              <a:buSzPts val="2720"/>
              <a:buNone/>
            </a:pPr>
            <a:r>
              <a:rPr lang="en-GB" sz="2720">
                <a:latin typeface="Arial"/>
                <a:ea typeface="Arial"/>
                <a:cs typeface="Arial"/>
                <a:sym typeface="Arial"/>
              </a:rPr>
              <a:t>We will teach children to be respectful and fair to people from all types of families, including those with a mum and dad, single parent families, adoptive and foster families, and those with same sex parents.  This will be an integral part of the curriculum.  There is no such thing as an “LGBT lesson”</a:t>
            </a:r>
            <a:endParaRPr/>
          </a:p>
          <a:p>
            <a:pPr marL="0" lvl="0" indent="0" algn="ctr" rtl="0">
              <a:lnSpc>
                <a:spcPct val="90000"/>
              </a:lnSpc>
              <a:spcBef>
                <a:spcPts val="544"/>
              </a:spcBef>
              <a:spcAft>
                <a:spcPts val="0"/>
              </a:spcAft>
              <a:buClr>
                <a:schemeClr val="dk1"/>
              </a:buClr>
              <a:buSzPts val="2720"/>
              <a:buNone/>
            </a:pPr>
            <a:endParaRPr sz="2720">
              <a:latin typeface="Arial"/>
              <a:ea typeface="Arial"/>
              <a:cs typeface="Arial"/>
              <a:sym typeface="Arial"/>
            </a:endParaRPr>
          </a:p>
          <a:p>
            <a:pPr marL="0" lvl="0" indent="0" algn="ctr" rtl="0">
              <a:lnSpc>
                <a:spcPct val="90000"/>
              </a:lnSpc>
              <a:spcBef>
                <a:spcPts val="544"/>
              </a:spcBef>
              <a:spcAft>
                <a:spcPts val="0"/>
              </a:spcAft>
              <a:buClr>
                <a:schemeClr val="dk1"/>
              </a:buClr>
              <a:buSzPts val="2720"/>
              <a:buNone/>
            </a:pPr>
            <a:r>
              <a:rPr lang="en-GB" sz="2720">
                <a:latin typeface="Arial"/>
                <a:ea typeface="Arial"/>
                <a:cs typeface="Arial"/>
                <a:sym typeface="Arial"/>
              </a:rPr>
              <a:t>The DfE has included this in order to promote respect for diversity, and to prevent bullying of all children </a:t>
            </a:r>
            <a:endParaRPr sz="2720">
              <a:latin typeface="Arial"/>
              <a:ea typeface="Arial"/>
              <a:cs typeface="Arial"/>
              <a:sym typeface="Arial"/>
            </a:endParaRPr>
          </a:p>
        </p:txBody>
      </p:sp>
      <p:pic>
        <p:nvPicPr>
          <p:cNvPr id="163" name="Google Shape;163;p13"/>
          <p:cNvPicPr preferRelativeResize="0"/>
          <p:nvPr/>
        </p:nvPicPr>
        <p:blipFill rotWithShape="1">
          <a:blip r:embed="rId5">
            <a:alphaModFix/>
          </a:blip>
          <a:srcRect/>
          <a:stretch/>
        </p:blipFill>
        <p:spPr>
          <a:xfrm>
            <a:off x="7740352" y="5867739"/>
            <a:ext cx="1254255" cy="990261"/>
          </a:xfrm>
          <a:prstGeom prst="rect">
            <a:avLst/>
          </a:prstGeom>
          <a:noFill/>
          <a:ln>
            <a:noFill/>
          </a:ln>
        </p:spPr>
      </p:pic>
      <p:pic>
        <p:nvPicPr>
          <p:cNvPr id="2" name="Slide 1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08471" y="6065986"/>
            <a:ext cx="487363" cy="487363"/>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6147"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ts val="3959"/>
              <a:buFont typeface="Open Sans"/>
              <a:buNone/>
            </a:pPr>
            <a:r>
              <a:rPr lang="en-GB" sz="3959">
                <a:latin typeface="Open Sans"/>
                <a:ea typeface="Open Sans"/>
                <a:cs typeface="Open Sans"/>
                <a:sym typeface="Open Sans"/>
              </a:rPr>
              <a:t>What else will my child                         have to learn about?</a:t>
            </a:r>
            <a:endParaRPr sz="3959">
              <a:latin typeface="Open Sans"/>
              <a:ea typeface="Open Sans"/>
              <a:cs typeface="Open Sans"/>
              <a:sym typeface="Open Sans"/>
            </a:endParaRPr>
          </a:p>
        </p:txBody>
      </p:sp>
      <p:sp>
        <p:nvSpPr>
          <p:cNvPr id="169" name="Google Shape;169;p1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139700" algn="l" rtl="0">
              <a:lnSpc>
                <a:spcPct val="100000"/>
              </a:lnSpc>
              <a:spcBef>
                <a:spcPts val="0"/>
              </a:spcBef>
              <a:spcAft>
                <a:spcPts val="0"/>
              </a:spcAft>
              <a:buClr>
                <a:schemeClr val="dk1"/>
              </a:buClr>
              <a:buSzPts val="3200"/>
              <a:buNone/>
            </a:pPr>
            <a:endParaRPr/>
          </a:p>
          <a:p>
            <a:pPr marL="342900" lvl="0" indent="-342900" algn="l" rtl="0">
              <a:lnSpc>
                <a:spcPct val="100000"/>
              </a:lnSpc>
              <a:spcBef>
                <a:spcPts val="640"/>
              </a:spcBef>
              <a:spcAft>
                <a:spcPts val="0"/>
              </a:spcAft>
              <a:buClr>
                <a:schemeClr val="dk1"/>
              </a:buClr>
              <a:buSzPts val="3200"/>
              <a:buChar char="•"/>
            </a:pPr>
            <a:r>
              <a:rPr lang="en-GB">
                <a:latin typeface="Arial"/>
                <a:ea typeface="Arial"/>
                <a:cs typeface="Arial"/>
                <a:sym typeface="Arial"/>
              </a:rPr>
              <a:t>Healthy relationships with family and friends</a:t>
            </a:r>
            <a:endParaRPr/>
          </a:p>
          <a:p>
            <a:pPr marL="342900" lvl="0" indent="-342900" algn="l" rtl="0">
              <a:lnSpc>
                <a:spcPct val="100000"/>
              </a:lnSpc>
              <a:spcBef>
                <a:spcPts val="640"/>
              </a:spcBef>
              <a:spcAft>
                <a:spcPts val="0"/>
              </a:spcAft>
              <a:buClr>
                <a:schemeClr val="dk1"/>
              </a:buClr>
              <a:buSzPts val="3200"/>
              <a:buChar char="•"/>
            </a:pPr>
            <a:r>
              <a:rPr lang="en-GB">
                <a:latin typeface="Arial"/>
                <a:ea typeface="Arial"/>
                <a:cs typeface="Arial"/>
                <a:sym typeface="Arial"/>
              </a:rPr>
              <a:t>Getting along with others in society</a:t>
            </a:r>
            <a:endParaRPr/>
          </a:p>
          <a:p>
            <a:pPr marL="342900" lvl="0" indent="-342900" algn="l" rtl="0">
              <a:lnSpc>
                <a:spcPct val="100000"/>
              </a:lnSpc>
              <a:spcBef>
                <a:spcPts val="640"/>
              </a:spcBef>
              <a:spcAft>
                <a:spcPts val="0"/>
              </a:spcAft>
              <a:buClr>
                <a:schemeClr val="dk1"/>
              </a:buClr>
              <a:buSzPts val="3200"/>
              <a:buChar char="•"/>
            </a:pPr>
            <a:r>
              <a:rPr lang="en-GB">
                <a:latin typeface="Arial"/>
                <a:ea typeface="Arial"/>
                <a:cs typeface="Arial"/>
                <a:sym typeface="Arial"/>
              </a:rPr>
              <a:t>Bullying</a:t>
            </a:r>
            <a:endParaRPr/>
          </a:p>
          <a:p>
            <a:pPr marL="342900" lvl="0" indent="-342900" algn="l" rtl="0">
              <a:lnSpc>
                <a:spcPct val="100000"/>
              </a:lnSpc>
              <a:spcBef>
                <a:spcPts val="640"/>
              </a:spcBef>
              <a:spcAft>
                <a:spcPts val="0"/>
              </a:spcAft>
              <a:buClr>
                <a:schemeClr val="dk1"/>
              </a:buClr>
              <a:buSzPts val="3200"/>
              <a:buChar char="•"/>
            </a:pPr>
            <a:r>
              <a:rPr lang="en-GB">
                <a:latin typeface="Arial"/>
                <a:ea typeface="Arial"/>
                <a:cs typeface="Arial"/>
                <a:sym typeface="Arial"/>
              </a:rPr>
              <a:t>Keeping themselves safe in person and online</a:t>
            </a:r>
            <a:endParaRPr/>
          </a:p>
          <a:p>
            <a:pPr marL="342900" lvl="0" indent="-342900" algn="l" rtl="0">
              <a:lnSpc>
                <a:spcPct val="100000"/>
              </a:lnSpc>
              <a:spcBef>
                <a:spcPts val="640"/>
              </a:spcBef>
              <a:spcAft>
                <a:spcPts val="0"/>
              </a:spcAft>
              <a:buClr>
                <a:schemeClr val="dk1"/>
              </a:buClr>
              <a:buSzPts val="3200"/>
              <a:buChar char="•"/>
            </a:pPr>
            <a:r>
              <a:rPr lang="en-GB">
                <a:latin typeface="Arial"/>
                <a:ea typeface="Arial"/>
                <a:cs typeface="Arial"/>
                <a:sym typeface="Arial"/>
              </a:rPr>
              <a:t>How to get help if they feel unsafe</a:t>
            </a:r>
            <a:endParaRPr/>
          </a:p>
          <a:p>
            <a:pPr marL="0" lvl="0" indent="0" algn="l" rtl="0">
              <a:lnSpc>
                <a:spcPct val="100000"/>
              </a:lnSpc>
              <a:spcBef>
                <a:spcPts val="640"/>
              </a:spcBef>
              <a:spcAft>
                <a:spcPts val="0"/>
              </a:spcAft>
              <a:buClr>
                <a:schemeClr val="dk1"/>
              </a:buClr>
              <a:buSzPts val="3200"/>
              <a:buNone/>
            </a:pPr>
            <a:endParaRPr/>
          </a:p>
        </p:txBody>
      </p:sp>
      <p:pic>
        <p:nvPicPr>
          <p:cNvPr id="170" name="Google Shape;170;p14"/>
          <p:cNvPicPr preferRelativeResize="0"/>
          <p:nvPr/>
        </p:nvPicPr>
        <p:blipFill rotWithShape="1">
          <a:blip r:embed="rId5">
            <a:alphaModFix/>
          </a:blip>
          <a:srcRect/>
          <a:stretch/>
        </p:blipFill>
        <p:spPr>
          <a:xfrm>
            <a:off x="7524328" y="188640"/>
            <a:ext cx="1394021" cy="1100609"/>
          </a:xfrm>
          <a:prstGeom prst="rect">
            <a:avLst/>
          </a:prstGeom>
          <a:noFill/>
          <a:ln>
            <a:noFill/>
          </a:ln>
        </p:spPr>
      </p:pic>
      <p:pic>
        <p:nvPicPr>
          <p:cNvPr id="2" name="Slide 1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05270" y="6126163"/>
            <a:ext cx="487363" cy="487363"/>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8728"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1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ts val="3959"/>
              <a:buFont typeface="Open Sans"/>
              <a:buNone/>
            </a:pPr>
            <a:r>
              <a:rPr lang="en-GB" sz="3959">
                <a:latin typeface="Open Sans"/>
                <a:ea typeface="Open Sans"/>
                <a:cs typeface="Open Sans"/>
                <a:sym typeface="Open Sans"/>
              </a:rPr>
              <a:t>Is sex education part of </a:t>
            </a:r>
            <a:br>
              <a:rPr lang="en-GB" sz="3959">
                <a:latin typeface="Open Sans"/>
                <a:ea typeface="Open Sans"/>
                <a:cs typeface="Open Sans"/>
                <a:sym typeface="Open Sans"/>
              </a:rPr>
            </a:br>
            <a:r>
              <a:rPr lang="en-GB" sz="3959">
                <a:latin typeface="Open Sans"/>
                <a:ea typeface="Open Sans"/>
                <a:cs typeface="Open Sans"/>
                <a:sym typeface="Open Sans"/>
              </a:rPr>
              <a:t>these lessons?</a:t>
            </a:r>
            <a:endParaRPr sz="3959">
              <a:latin typeface="Open Sans"/>
              <a:ea typeface="Open Sans"/>
              <a:cs typeface="Open Sans"/>
              <a:sym typeface="Open Sans"/>
            </a:endParaRPr>
          </a:p>
        </p:txBody>
      </p:sp>
      <p:sp>
        <p:nvSpPr>
          <p:cNvPr id="177" name="Google Shape;177;p1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3200"/>
              <a:buNone/>
            </a:pPr>
            <a:endParaRPr>
              <a:latin typeface="Arial"/>
              <a:ea typeface="Arial"/>
              <a:cs typeface="Arial"/>
              <a:sym typeface="Arial"/>
            </a:endParaRPr>
          </a:p>
          <a:p>
            <a:pPr marL="0" lvl="0" indent="0" algn="l" rtl="0">
              <a:lnSpc>
                <a:spcPct val="100000"/>
              </a:lnSpc>
              <a:spcBef>
                <a:spcPts val="640"/>
              </a:spcBef>
              <a:spcAft>
                <a:spcPts val="0"/>
              </a:spcAft>
              <a:buClr>
                <a:schemeClr val="dk1"/>
              </a:buClr>
              <a:buSzPts val="3200"/>
              <a:buNone/>
            </a:pPr>
            <a:r>
              <a:rPr lang="en-GB">
                <a:latin typeface="Arial"/>
                <a:ea typeface="Arial"/>
                <a:cs typeface="Arial"/>
                <a:sym typeface="Arial"/>
              </a:rPr>
              <a:t>No it isn’t.  </a:t>
            </a:r>
            <a:endParaRPr>
              <a:latin typeface="Arial"/>
              <a:ea typeface="Arial"/>
              <a:cs typeface="Arial"/>
              <a:sym typeface="Arial"/>
            </a:endParaRPr>
          </a:p>
          <a:p>
            <a:pPr marL="0" lvl="0" indent="0" algn="l" rtl="0">
              <a:lnSpc>
                <a:spcPct val="100000"/>
              </a:lnSpc>
              <a:spcBef>
                <a:spcPts val="640"/>
              </a:spcBef>
              <a:spcAft>
                <a:spcPts val="0"/>
              </a:spcAft>
              <a:buClr>
                <a:schemeClr val="dk1"/>
              </a:buClr>
              <a:buSzPts val="3200"/>
              <a:buNone/>
            </a:pPr>
            <a:endParaRPr>
              <a:latin typeface="Arial"/>
              <a:ea typeface="Arial"/>
              <a:cs typeface="Arial"/>
              <a:sym typeface="Arial"/>
            </a:endParaRPr>
          </a:p>
          <a:p>
            <a:pPr marL="0" lvl="0" indent="0" algn="l" rtl="0">
              <a:lnSpc>
                <a:spcPct val="100000"/>
              </a:lnSpc>
              <a:spcBef>
                <a:spcPts val="640"/>
              </a:spcBef>
              <a:spcAft>
                <a:spcPts val="0"/>
              </a:spcAft>
              <a:buClr>
                <a:schemeClr val="dk1"/>
              </a:buClr>
              <a:buSzPts val="3200"/>
              <a:buNone/>
            </a:pPr>
            <a:r>
              <a:rPr lang="en-GB">
                <a:latin typeface="Arial"/>
                <a:ea typeface="Arial"/>
                <a:cs typeface="Arial"/>
                <a:sym typeface="Arial"/>
              </a:rPr>
              <a:t>The requirement on primary schools is to teach relationships education. </a:t>
            </a:r>
            <a:endParaRPr/>
          </a:p>
        </p:txBody>
      </p:sp>
      <p:pic>
        <p:nvPicPr>
          <p:cNvPr id="178" name="Google Shape;178;p15"/>
          <p:cNvPicPr preferRelativeResize="0"/>
          <p:nvPr/>
        </p:nvPicPr>
        <p:blipFill rotWithShape="1">
          <a:blip r:embed="rId5">
            <a:alphaModFix/>
          </a:blip>
          <a:srcRect/>
          <a:stretch/>
        </p:blipFill>
        <p:spPr>
          <a:xfrm>
            <a:off x="251520" y="5575858"/>
            <a:ext cx="1394021" cy="1100609"/>
          </a:xfrm>
          <a:prstGeom prst="rect">
            <a:avLst/>
          </a:prstGeom>
          <a:noFill/>
          <a:ln>
            <a:noFill/>
          </a:ln>
        </p:spPr>
      </p:pic>
      <p:pic>
        <p:nvPicPr>
          <p:cNvPr id="2" name="Slide 1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646507" y="5913951"/>
            <a:ext cx="487363" cy="487363"/>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4064"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Open Sans"/>
              <a:buNone/>
            </a:pPr>
            <a:r>
              <a:rPr lang="en-GB">
                <a:latin typeface="Open Sans"/>
                <a:ea typeface="Open Sans"/>
                <a:cs typeface="Open Sans"/>
                <a:sym typeface="Open Sans"/>
              </a:rPr>
              <a:t>Teaching about puberty</a:t>
            </a:r>
            <a:endParaRPr>
              <a:latin typeface="Open Sans"/>
              <a:ea typeface="Open Sans"/>
              <a:cs typeface="Open Sans"/>
              <a:sym typeface="Open Sans"/>
            </a:endParaRPr>
          </a:p>
        </p:txBody>
      </p:sp>
      <p:sp>
        <p:nvSpPr>
          <p:cNvPr id="185" name="Google Shape;185;p16"/>
          <p:cNvSpPr txBox="1">
            <a:spLocks noGrp="1"/>
          </p:cNvSpPr>
          <p:nvPr>
            <p:ph type="body" idx="1"/>
          </p:nvPr>
        </p:nvSpPr>
        <p:spPr>
          <a:xfrm>
            <a:off x="457200" y="2142836"/>
            <a:ext cx="8229600" cy="43105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3200"/>
              <a:buNone/>
            </a:pPr>
            <a:r>
              <a:rPr lang="en-GB" dirty="0">
                <a:latin typeface="Arial"/>
                <a:ea typeface="Arial"/>
                <a:cs typeface="Arial"/>
                <a:sym typeface="Arial"/>
              </a:rPr>
              <a:t>In Key Stage 2 children have to learn about the emotional and physical changes that happen during puberty</a:t>
            </a:r>
            <a:endParaRPr dirty="0"/>
          </a:p>
          <a:p>
            <a:pPr marL="0" lvl="0" indent="0" algn="ctr" rtl="0">
              <a:lnSpc>
                <a:spcPct val="90000"/>
              </a:lnSpc>
              <a:spcBef>
                <a:spcPts val="640"/>
              </a:spcBef>
              <a:spcAft>
                <a:spcPts val="0"/>
              </a:spcAft>
              <a:buClr>
                <a:schemeClr val="dk1"/>
              </a:buClr>
              <a:buSzPts val="3200"/>
              <a:buNone/>
            </a:pPr>
            <a:endParaRPr dirty="0">
              <a:latin typeface="Arial"/>
              <a:ea typeface="Arial"/>
              <a:cs typeface="Arial"/>
              <a:sym typeface="Arial"/>
            </a:endParaRPr>
          </a:p>
          <a:p>
            <a:pPr marL="0" lvl="0" indent="0" algn="ctr" rtl="0">
              <a:lnSpc>
                <a:spcPct val="90000"/>
              </a:lnSpc>
              <a:spcBef>
                <a:spcPts val="640"/>
              </a:spcBef>
              <a:spcAft>
                <a:spcPts val="0"/>
              </a:spcAft>
              <a:buClr>
                <a:schemeClr val="dk1"/>
              </a:buClr>
              <a:buSzPts val="3200"/>
              <a:buNone/>
            </a:pPr>
            <a:endParaRPr dirty="0">
              <a:latin typeface="Arial"/>
              <a:ea typeface="Arial"/>
              <a:cs typeface="Arial"/>
              <a:sym typeface="Arial"/>
            </a:endParaRPr>
          </a:p>
        </p:txBody>
      </p:sp>
      <p:pic>
        <p:nvPicPr>
          <p:cNvPr id="186" name="Google Shape;186;p16"/>
          <p:cNvPicPr preferRelativeResize="0"/>
          <p:nvPr/>
        </p:nvPicPr>
        <p:blipFill rotWithShape="1">
          <a:blip r:embed="rId5">
            <a:alphaModFix/>
          </a:blip>
          <a:srcRect/>
          <a:stretch/>
        </p:blipFill>
        <p:spPr>
          <a:xfrm>
            <a:off x="107504" y="254151"/>
            <a:ext cx="1211612" cy="956593"/>
          </a:xfrm>
          <a:prstGeom prst="rect">
            <a:avLst/>
          </a:prstGeom>
          <a:noFill/>
          <a:ln>
            <a:noFill/>
          </a:ln>
        </p:spPr>
      </p:pic>
      <p:pic>
        <p:nvPicPr>
          <p:cNvPr id="2" name="Slide 1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flipV="1">
            <a:off x="1473490" y="5862754"/>
            <a:ext cx="964910" cy="870553"/>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4154"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17"/>
          <p:cNvSpPr txBox="1">
            <a:spLocks noGrp="1"/>
          </p:cNvSpPr>
          <p:nvPr>
            <p:ph type="title"/>
          </p:nvPr>
        </p:nvSpPr>
        <p:spPr>
          <a:xfrm>
            <a:off x="251520" y="274638"/>
            <a:ext cx="8640960" cy="11430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ts val="3959"/>
              <a:buFont typeface="Open Sans"/>
              <a:buNone/>
            </a:pPr>
            <a:r>
              <a:rPr lang="en-GB" sz="3959">
                <a:latin typeface="Open Sans"/>
                <a:ea typeface="Open Sans"/>
                <a:cs typeface="Open Sans"/>
                <a:sym typeface="Open Sans"/>
              </a:rPr>
              <a:t>Why do we teach about puberty in primary school?</a:t>
            </a:r>
            <a:endParaRPr sz="3959">
              <a:latin typeface="Open Sans"/>
              <a:ea typeface="Open Sans"/>
              <a:cs typeface="Open Sans"/>
              <a:sym typeface="Open Sans"/>
            </a:endParaRPr>
          </a:p>
        </p:txBody>
      </p:sp>
      <p:sp>
        <p:nvSpPr>
          <p:cNvPr id="192" name="Google Shape;192;p1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chemeClr val="dk1"/>
              </a:buClr>
              <a:buSzPct val="100000"/>
              <a:buNone/>
            </a:pPr>
            <a:endParaRPr sz="2720" dirty="0"/>
          </a:p>
          <a:p>
            <a:pPr marL="0" lvl="0" indent="0" algn="ctr" rtl="0">
              <a:lnSpc>
                <a:spcPct val="90000"/>
              </a:lnSpc>
              <a:spcBef>
                <a:spcPts val="544"/>
              </a:spcBef>
              <a:spcAft>
                <a:spcPts val="0"/>
              </a:spcAft>
              <a:buClr>
                <a:schemeClr val="dk1"/>
              </a:buClr>
              <a:buSzPct val="100000"/>
              <a:buNone/>
            </a:pPr>
            <a:r>
              <a:rPr lang="en-GB" sz="2720" dirty="0">
                <a:latin typeface="Arial"/>
                <a:ea typeface="Arial"/>
                <a:cs typeface="Arial"/>
                <a:sym typeface="Arial"/>
              </a:rPr>
              <a:t>It is in children’s best interest to understand what is happening to them as they grow and it is part of the </a:t>
            </a:r>
            <a:r>
              <a:rPr lang="en-GB" sz="2720" dirty="0" smtClean="0">
                <a:latin typeface="Arial"/>
                <a:ea typeface="Arial"/>
                <a:cs typeface="Arial"/>
                <a:sym typeface="Arial"/>
              </a:rPr>
              <a:t>statutory science </a:t>
            </a:r>
            <a:r>
              <a:rPr lang="en-GB" sz="2720" dirty="0">
                <a:latin typeface="Arial"/>
                <a:ea typeface="Arial"/>
                <a:cs typeface="Arial"/>
                <a:sym typeface="Arial"/>
              </a:rPr>
              <a:t>curriculum  </a:t>
            </a:r>
            <a:endParaRPr sz="2720" dirty="0">
              <a:latin typeface="Arial"/>
              <a:ea typeface="Arial"/>
              <a:cs typeface="Arial"/>
              <a:sym typeface="Arial"/>
            </a:endParaRPr>
          </a:p>
          <a:p>
            <a:pPr marL="0" lvl="0" indent="0" algn="ctr" rtl="0">
              <a:lnSpc>
                <a:spcPct val="90000"/>
              </a:lnSpc>
              <a:spcBef>
                <a:spcPts val="544"/>
              </a:spcBef>
              <a:spcAft>
                <a:spcPts val="0"/>
              </a:spcAft>
              <a:buClr>
                <a:schemeClr val="dk1"/>
              </a:buClr>
              <a:buSzPct val="100000"/>
              <a:buNone/>
            </a:pPr>
            <a:endParaRPr sz="2720" dirty="0">
              <a:latin typeface="Arial"/>
              <a:ea typeface="Arial"/>
              <a:cs typeface="Arial"/>
              <a:sym typeface="Arial"/>
            </a:endParaRPr>
          </a:p>
          <a:p>
            <a:pPr marL="0" lvl="0" indent="0" algn="ctr" rtl="0">
              <a:lnSpc>
                <a:spcPct val="90000"/>
              </a:lnSpc>
              <a:spcBef>
                <a:spcPts val="544"/>
              </a:spcBef>
              <a:spcAft>
                <a:spcPts val="0"/>
              </a:spcAft>
              <a:buClr>
                <a:schemeClr val="dk1"/>
              </a:buClr>
              <a:buSzPct val="100000"/>
              <a:buNone/>
            </a:pPr>
            <a:r>
              <a:rPr lang="en-GB" sz="2720" dirty="0">
                <a:latin typeface="Arial"/>
                <a:ea typeface="Arial"/>
                <a:cs typeface="Arial"/>
                <a:sym typeface="Arial"/>
              </a:rPr>
              <a:t>The average age for girls to start puberty is 11, but it can be any time between 8 and 14 </a:t>
            </a:r>
            <a:endParaRPr dirty="0"/>
          </a:p>
          <a:p>
            <a:pPr marL="0" lvl="0" indent="0" algn="ctr" rtl="0">
              <a:lnSpc>
                <a:spcPct val="90000"/>
              </a:lnSpc>
              <a:spcBef>
                <a:spcPts val="544"/>
              </a:spcBef>
              <a:spcAft>
                <a:spcPts val="0"/>
              </a:spcAft>
              <a:buClr>
                <a:schemeClr val="dk1"/>
              </a:buClr>
              <a:buSzPct val="100000"/>
              <a:buNone/>
            </a:pPr>
            <a:endParaRPr sz="2720" dirty="0">
              <a:latin typeface="Arial"/>
              <a:ea typeface="Arial"/>
              <a:cs typeface="Arial"/>
              <a:sym typeface="Arial"/>
            </a:endParaRPr>
          </a:p>
          <a:p>
            <a:pPr marL="0" lvl="0" indent="0" algn="ctr" rtl="0">
              <a:lnSpc>
                <a:spcPct val="90000"/>
              </a:lnSpc>
              <a:spcBef>
                <a:spcPts val="544"/>
              </a:spcBef>
              <a:spcAft>
                <a:spcPts val="0"/>
              </a:spcAft>
              <a:buClr>
                <a:schemeClr val="dk1"/>
              </a:buClr>
              <a:buSzPct val="100000"/>
              <a:buNone/>
            </a:pPr>
            <a:r>
              <a:rPr lang="en-GB" sz="2720" dirty="0">
                <a:latin typeface="Arial"/>
                <a:ea typeface="Arial"/>
                <a:cs typeface="Arial"/>
                <a:sym typeface="Arial"/>
              </a:rPr>
              <a:t>Most boys start puberty between 9 and 14; the average age is 12</a:t>
            </a:r>
            <a:endParaRPr sz="2720" dirty="0">
              <a:latin typeface="Arial"/>
              <a:ea typeface="Arial"/>
              <a:cs typeface="Arial"/>
              <a:sym typeface="Arial"/>
            </a:endParaRPr>
          </a:p>
          <a:p>
            <a:pPr marL="0" lvl="0" indent="0" algn="ctr" rtl="0">
              <a:lnSpc>
                <a:spcPct val="90000"/>
              </a:lnSpc>
              <a:spcBef>
                <a:spcPts val="544"/>
              </a:spcBef>
              <a:spcAft>
                <a:spcPts val="0"/>
              </a:spcAft>
              <a:buClr>
                <a:schemeClr val="dk1"/>
              </a:buClr>
              <a:buSzPct val="100000"/>
              <a:buNone/>
            </a:pPr>
            <a:endParaRPr sz="2720" dirty="0">
              <a:latin typeface="Arial"/>
              <a:ea typeface="Arial"/>
              <a:cs typeface="Arial"/>
              <a:sym typeface="Arial"/>
            </a:endParaRPr>
          </a:p>
          <a:p>
            <a:pPr marL="0" lvl="0" indent="0" algn="ctr" rtl="0">
              <a:lnSpc>
                <a:spcPct val="90000"/>
              </a:lnSpc>
              <a:spcBef>
                <a:spcPts val="544"/>
              </a:spcBef>
              <a:spcAft>
                <a:spcPts val="0"/>
              </a:spcAft>
              <a:buClr>
                <a:schemeClr val="dk1"/>
              </a:buClr>
              <a:buSzPct val="100000"/>
              <a:buNone/>
            </a:pPr>
            <a:r>
              <a:rPr lang="en-GB" sz="2720" dirty="0">
                <a:latin typeface="Arial"/>
                <a:ea typeface="Arial"/>
                <a:cs typeface="Arial"/>
                <a:sym typeface="Arial"/>
              </a:rPr>
              <a:t>We usually plan our puberty talk for the summer term in Year 5.</a:t>
            </a:r>
            <a:endParaRPr sz="2720" dirty="0">
              <a:latin typeface="Arial"/>
              <a:ea typeface="Arial"/>
              <a:cs typeface="Arial"/>
              <a:sym typeface="Arial"/>
            </a:endParaRPr>
          </a:p>
          <a:p>
            <a:pPr marL="0" lvl="0" indent="0" algn="ctr" rtl="0">
              <a:lnSpc>
                <a:spcPct val="90000"/>
              </a:lnSpc>
              <a:spcBef>
                <a:spcPts val="544"/>
              </a:spcBef>
              <a:spcAft>
                <a:spcPts val="0"/>
              </a:spcAft>
              <a:buClr>
                <a:schemeClr val="dk1"/>
              </a:buClr>
              <a:buSzPct val="100000"/>
              <a:buNone/>
            </a:pPr>
            <a:endParaRPr sz="2720" dirty="0">
              <a:latin typeface="Arial"/>
              <a:ea typeface="Arial"/>
              <a:cs typeface="Arial"/>
              <a:sym typeface="Arial"/>
            </a:endParaRPr>
          </a:p>
        </p:txBody>
      </p:sp>
      <p:pic>
        <p:nvPicPr>
          <p:cNvPr id="193" name="Google Shape;193;p17"/>
          <p:cNvPicPr preferRelativeResize="0"/>
          <p:nvPr/>
        </p:nvPicPr>
        <p:blipFill rotWithShape="1">
          <a:blip r:embed="rId5">
            <a:alphaModFix/>
          </a:blip>
          <a:srcRect/>
          <a:stretch/>
        </p:blipFill>
        <p:spPr>
          <a:xfrm>
            <a:off x="7498459" y="5575858"/>
            <a:ext cx="1394021" cy="1100609"/>
          </a:xfrm>
          <a:prstGeom prst="rect">
            <a:avLst/>
          </a:prstGeom>
          <a:noFill/>
          <a:ln>
            <a:noFill/>
          </a:ln>
        </p:spPr>
      </p:pic>
      <p:pic>
        <p:nvPicPr>
          <p:cNvPr id="2" name="Slide 1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17707" y="6065043"/>
            <a:ext cx="487363" cy="487363"/>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1247"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Open Sans"/>
              <a:buNone/>
            </a:pPr>
            <a:r>
              <a:rPr lang="en-GB" dirty="0">
                <a:latin typeface="Open Sans"/>
                <a:ea typeface="Open Sans"/>
                <a:cs typeface="Open Sans"/>
                <a:sym typeface="Open Sans"/>
              </a:rPr>
              <a:t>Next steps</a:t>
            </a:r>
            <a:endParaRPr dirty="0">
              <a:latin typeface="Open Sans"/>
              <a:ea typeface="Open Sans"/>
              <a:cs typeface="Open Sans"/>
              <a:sym typeface="Open Sans"/>
            </a:endParaRPr>
          </a:p>
        </p:txBody>
      </p:sp>
      <p:sp>
        <p:nvSpPr>
          <p:cNvPr id="200" name="Google Shape;200;p18"/>
          <p:cNvSpPr txBox="1">
            <a:spLocks noGrp="1"/>
          </p:cNvSpPr>
          <p:nvPr>
            <p:ph type="body" idx="1"/>
          </p:nvPr>
        </p:nvSpPr>
        <p:spPr>
          <a:xfrm>
            <a:off x="457200" y="1524124"/>
            <a:ext cx="8435280" cy="4785195"/>
          </a:xfrm>
          <a:prstGeom prst="rect">
            <a:avLst/>
          </a:prstGeom>
          <a:noFill/>
          <a:ln>
            <a:noFill/>
          </a:ln>
        </p:spPr>
        <p:txBody>
          <a:bodyPr spcFirstLastPara="1" wrap="square" lIns="91425" tIns="45700" rIns="91425" bIns="45700" anchor="t" anchorCtr="0">
            <a:normAutofit/>
          </a:bodyPr>
          <a:lstStyle/>
          <a:p>
            <a:pPr marL="0" lvl="0" indent="0" algn="l" rtl="0">
              <a:lnSpc>
                <a:spcPct val="80000"/>
              </a:lnSpc>
              <a:spcBef>
                <a:spcPts val="0"/>
              </a:spcBef>
              <a:spcAft>
                <a:spcPts val="0"/>
              </a:spcAft>
              <a:buClr>
                <a:schemeClr val="dk1"/>
              </a:buClr>
              <a:buSzPts val="2480"/>
              <a:buNone/>
            </a:pPr>
            <a:r>
              <a:rPr lang="en-GB" sz="2480" dirty="0">
                <a:latin typeface="Arial"/>
                <a:ea typeface="Arial"/>
                <a:cs typeface="Arial"/>
                <a:sym typeface="Arial"/>
              </a:rPr>
              <a:t>We will be sending out </a:t>
            </a:r>
            <a:r>
              <a:rPr lang="en-GB" sz="2480" dirty="0" smtClean="0">
                <a:latin typeface="Arial"/>
                <a:ea typeface="Arial"/>
                <a:cs typeface="Arial"/>
                <a:sym typeface="Arial"/>
              </a:rPr>
              <a:t>an </a:t>
            </a:r>
            <a:r>
              <a:rPr lang="en-GB" sz="2480" dirty="0">
                <a:latin typeface="Arial"/>
                <a:ea typeface="Arial"/>
                <a:cs typeface="Arial"/>
                <a:sym typeface="Arial"/>
              </a:rPr>
              <a:t>electronic survey to gather </a:t>
            </a:r>
            <a:r>
              <a:rPr lang="en-GB" sz="2480" dirty="0" smtClean="0">
                <a:latin typeface="Arial"/>
                <a:ea typeface="Arial"/>
                <a:cs typeface="Arial"/>
                <a:sym typeface="Arial"/>
              </a:rPr>
              <a:t>your</a:t>
            </a:r>
            <a:r>
              <a:rPr lang="en-GB" sz="2480" dirty="0" smtClean="0">
                <a:latin typeface="Arial"/>
                <a:ea typeface="Arial"/>
                <a:cs typeface="Arial"/>
                <a:sym typeface="Arial"/>
              </a:rPr>
              <a:t> </a:t>
            </a:r>
            <a:r>
              <a:rPr lang="en-GB" sz="2480" dirty="0">
                <a:latin typeface="Arial"/>
                <a:ea typeface="Arial"/>
                <a:cs typeface="Arial"/>
                <a:sym typeface="Arial"/>
              </a:rPr>
              <a:t>views on when and how </a:t>
            </a:r>
            <a:r>
              <a:rPr lang="en-GB" sz="2480" dirty="0" smtClean="0">
                <a:latin typeface="Arial"/>
                <a:ea typeface="Arial"/>
                <a:cs typeface="Arial"/>
                <a:sym typeface="Arial"/>
              </a:rPr>
              <a:t>you</a:t>
            </a:r>
            <a:r>
              <a:rPr lang="en-GB" sz="2480" dirty="0" smtClean="0">
                <a:latin typeface="Arial"/>
                <a:ea typeface="Arial"/>
                <a:cs typeface="Arial"/>
                <a:sym typeface="Arial"/>
              </a:rPr>
              <a:t> </a:t>
            </a:r>
            <a:r>
              <a:rPr lang="en-GB" sz="2480" dirty="0">
                <a:latin typeface="Arial"/>
                <a:ea typeface="Arial"/>
                <a:cs typeface="Arial"/>
                <a:sym typeface="Arial"/>
              </a:rPr>
              <a:t>want us to deliver this area of the curriculum.</a:t>
            </a:r>
            <a:endParaRPr dirty="0"/>
          </a:p>
          <a:p>
            <a:pPr marL="0" lvl="0" indent="0" algn="l" rtl="0">
              <a:lnSpc>
                <a:spcPct val="80000"/>
              </a:lnSpc>
              <a:spcBef>
                <a:spcPts val="496"/>
              </a:spcBef>
              <a:spcAft>
                <a:spcPts val="0"/>
              </a:spcAft>
              <a:buClr>
                <a:schemeClr val="dk1"/>
              </a:buClr>
              <a:buSzPts val="2480"/>
              <a:buNone/>
            </a:pPr>
            <a:endParaRPr sz="2480" dirty="0">
              <a:latin typeface="Arial"/>
              <a:ea typeface="Arial"/>
              <a:cs typeface="Arial"/>
              <a:sym typeface="Arial"/>
            </a:endParaRPr>
          </a:p>
          <a:p>
            <a:pPr marL="0" lvl="0" indent="0" algn="l" rtl="0">
              <a:lnSpc>
                <a:spcPct val="80000"/>
              </a:lnSpc>
              <a:spcBef>
                <a:spcPts val="496"/>
              </a:spcBef>
              <a:spcAft>
                <a:spcPts val="0"/>
              </a:spcAft>
              <a:buClr>
                <a:schemeClr val="dk1"/>
              </a:buClr>
              <a:buSzPts val="2480"/>
              <a:buNone/>
            </a:pPr>
            <a:r>
              <a:rPr lang="en-GB" sz="2480" dirty="0">
                <a:latin typeface="Arial"/>
                <a:ea typeface="Arial"/>
                <a:cs typeface="Arial"/>
                <a:sym typeface="Arial"/>
              </a:rPr>
              <a:t>Once views have been gathered, we will work on our long term </a:t>
            </a:r>
            <a:r>
              <a:rPr lang="en-GB" sz="2480" dirty="0" smtClean="0">
                <a:latin typeface="Arial"/>
                <a:ea typeface="Arial"/>
                <a:cs typeface="Arial"/>
                <a:sym typeface="Arial"/>
              </a:rPr>
              <a:t>plans and share them </a:t>
            </a:r>
            <a:r>
              <a:rPr lang="en-GB" sz="2480" dirty="0">
                <a:latin typeface="Arial"/>
                <a:ea typeface="Arial"/>
                <a:cs typeface="Arial"/>
                <a:sym typeface="Arial"/>
              </a:rPr>
              <a:t>with you.</a:t>
            </a:r>
            <a:endParaRPr dirty="0"/>
          </a:p>
          <a:p>
            <a:pPr marL="0" lvl="0" indent="0" algn="l" rtl="0">
              <a:lnSpc>
                <a:spcPct val="80000"/>
              </a:lnSpc>
              <a:spcBef>
                <a:spcPts val="496"/>
              </a:spcBef>
              <a:spcAft>
                <a:spcPts val="0"/>
              </a:spcAft>
              <a:buClr>
                <a:schemeClr val="dk1"/>
              </a:buClr>
              <a:buSzPts val="2480"/>
              <a:buNone/>
            </a:pPr>
            <a:endParaRPr sz="2480" dirty="0">
              <a:latin typeface="Arial"/>
              <a:ea typeface="Arial"/>
              <a:cs typeface="Arial"/>
              <a:sym typeface="Arial"/>
            </a:endParaRPr>
          </a:p>
          <a:p>
            <a:pPr marL="0" lvl="0" indent="0" algn="l" rtl="0">
              <a:lnSpc>
                <a:spcPct val="80000"/>
              </a:lnSpc>
              <a:spcBef>
                <a:spcPts val="496"/>
              </a:spcBef>
              <a:spcAft>
                <a:spcPts val="0"/>
              </a:spcAft>
              <a:buClr>
                <a:schemeClr val="dk1"/>
              </a:buClr>
              <a:buSzPts val="2480"/>
              <a:buNone/>
            </a:pPr>
            <a:r>
              <a:rPr lang="en-GB" sz="2480" dirty="0">
                <a:latin typeface="Arial"/>
                <a:ea typeface="Arial"/>
                <a:cs typeface="Arial"/>
                <a:sym typeface="Arial"/>
              </a:rPr>
              <a:t>We will </a:t>
            </a:r>
            <a:r>
              <a:rPr lang="en-GB" sz="2480" dirty="0" smtClean="0">
                <a:latin typeface="Arial"/>
                <a:ea typeface="Arial"/>
                <a:cs typeface="Arial"/>
                <a:sym typeface="Arial"/>
              </a:rPr>
              <a:t>present </a:t>
            </a:r>
            <a:r>
              <a:rPr lang="en-GB" sz="2480" dirty="0">
                <a:latin typeface="Arial"/>
                <a:ea typeface="Arial"/>
                <a:cs typeface="Arial"/>
                <a:sym typeface="Arial"/>
              </a:rPr>
              <a:t>the documents to the board of governors.</a:t>
            </a:r>
            <a:endParaRPr dirty="0"/>
          </a:p>
          <a:p>
            <a:pPr marL="0" lvl="0" indent="0" algn="l" rtl="0">
              <a:lnSpc>
                <a:spcPct val="80000"/>
              </a:lnSpc>
              <a:spcBef>
                <a:spcPts val="496"/>
              </a:spcBef>
              <a:spcAft>
                <a:spcPts val="0"/>
              </a:spcAft>
              <a:buClr>
                <a:schemeClr val="dk1"/>
              </a:buClr>
              <a:buSzPts val="2480"/>
              <a:buNone/>
            </a:pPr>
            <a:endParaRPr sz="2480" dirty="0">
              <a:latin typeface="Arial"/>
              <a:ea typeface="Arial"/>
              <a:cs typeface="Arial"/>
              <a:sym typeface="Arial"/>
            </a:endParaRPr>
          </a:p>
          <a:p>
            <a:pPr marL="0" lvl="0" indent="0" algn="l" rtl="0">
              <a:lnSpc>
                <a:spcPct val="80000"/>
              </a:lnSpc>
              <a:spcBef>
                <a:spcPts val="496"/>
              </a:spcBef>
              <a:spcAft>
                <a:spcPts val="0"/>
              </a:spcAft>
              <a:buClr>
                <a:schemeClr val="dk1"/>
              </a:buClr>
              <a:buSzPts val="2480"/>
              <a:buNone/>
            </a:pPr>
            <a:r>
              <a:rPr lang="en-GB" sz="2480" dirty="0">
                <a:latin typeface="Arial"/>
                <a:ea typeface="Arial"/>
                <a:cs typeface="Arial"/>
                <a:sym typeface="Arial"/>
              </a:rPr>
              <a:t>Relationships </a:t>
            </a:r>
            <a:r>
              <a:rPr lang="en-GB" sz="2480" dirty="0" smtClean="0">
                <a:latin typeface="Arial"/>
                <a:ea typeface="Arial"/>
                <a:cs typeface="Arial"/>
                <a:sym typeface="Arial"/>
              </a:rPr>
              <a:t>education will be taught from the summer term 2021.</a:t>
            </a:r>
            <a:endParaRPr sz="2480" dirty="0">
              <a:latin typeface="Arial"/>
              <a:ea typeface="Arial"/>
              <a:cs typeface="Arial"/>
              <a:sym typeface="Arial"/>
            </a:endParaRPr>
          </a:p>
        </p:txBody>
      </p:sp>
      <p:pic>
        <p:nvPicPr>
          <p:cNvPr id="201" name="Google Shape;201;p18"/>
          <p:cNvPicPr preferRelativeResize="0"/>
          <p:nvPr/>
        </p:nvPicPr>
        <p:blipFill rotWithShape="1">
          <a:blip r:embed="rId5">
            <a:alphaModFix/>
          </a:blip>
          <a:srcRect/>
          <a:stretch/>
        </p:blipFill>
        <p:spPr>
          <a:xfrm>
            <a:off x="7498459" y="168151"/>
            <a:ext cx="1394021" cy="1100609"/>
          </a:xfrm>
          <a:prstGeom prst="rect">
            <a:avLst/>
          </a:prstGeom>
          <a:noFill/>
          <a:ln>
            <a:noFill/>
          </a:ln>
        </p:spPr>
      </p:pic>
      <p:pic>
        <p:nvPicPr>
          <p:cNvPr id="3" name="Slide 1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22143" y="5821956"/>
            <a:ext cx="487363" cy="487363"/>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6936"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Open Sans"/>
              <a:buNone/>
            </a:pPr>
            <a:r>
              <a:rPr lang="en-GB">
                <a:latin typeface="Open Sans"/>
                <a:ea typeface="Open Sans"/>
                <a:cs typeface="Open Sans"/>
                <a:sym typeface="Open Sans"/>
              </a:rPr>
              <a:t>What is new?</a:t>
            </a:r>
            <a:endParaRPr>
              <a:latin typeface="Open Sans"/>
              <a:ea typeface="Open Sans"/>
              <a:cs typeface="Open Sans"/>
              <a:sym typeface="Open Sans"/>
            </a:endParaRPr>
          </a:p>
        </p:txBody>
      </p:sp>
      <p:sp>
        <p:nvSpPr>
          <p:cNvPr id="96" name="Google Shape;96;p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chemeClr val="dk1"/>
              </a:buClr>
              <a:buSzPts val="3200"/>
              <a:buNone/>
            </a:pPr>
            <a:r>
              <a:rPr lang="en-GB">
                <a:latin typeface="Arial"/>
                <a:ea typeface="Arial"/>
                <a:cs typeface="Arial"/>
                <a:sym typeface="Arial"/>
              </a:rPr>
              <a:t>From the summer term 2021 all primary children will be taught about relationships and health.  </a:t>
            </a:r>
            <a:r>
              <a:rPr lang="en-GB" b="1">
                <a:latin typeface="Arial"/>
                <a:ea typeface="Arial"/>
                <a:cs typeface="Arial"/>
                <a:sym typeface="Arial"/>
              </a:rPr>
              <a:t>This is the law and it applies to all schools.</a:t>
            </a:r>
            <a:endParaRPr/>
          </a:p>
          <a:p>
            <a:pPr marL="0" lvl="0" indent="0" algn="ctr" rtl="0">
              <a:lnSpc>
                <a:spcPct val="100000"/>
              </a:lnSpc>
              <a:spcBef>
                <a:spcPts val="640"/>
              </a:spcBef>
              <a:spcAft>
                <a:spcPts val="0"/>
              </a:spcAft>
              <a:buClr>
                <a:schemeClr val="dk1"/>
              </a:buClr>
              <a:buSzPts val="3200"/>
              <a:buNone/>
            </a:pPr>
            <a:endParaRPr>
              <a:latin typeface="Arial"/>
              <a:ea typeface="Arial"/>
              <a:cs typeface="Arial"/>
              <a:sym typeface="Arial"/>
            </a:endParaRPr>
          </a:p>
          <a:p>
            <a:pPr marL="0" lvl="0" indent="0" algn="ctr" rtl="0">
              <a:lnSpc>
                <a:spcPct val="100000"/>
              </a:lnSpc>
              <a:spcBef>
                <a:spcPts val="640"/>
              </a:spcBef>
              <a:spcAft>
                <a:spcPts val="0"/>
              </a:spcAft>
              <a:buClr>
                <a:schemeClr val="dk1"/>
              </a:buClr>
              <a:buSzPts val="3200"/>
              <a:buNone/>
            </a:pPr>
            <a:r>
              <a:rPr lang="en-GB">
                <a:latin typeface="Arial"/>
                <a:ea typeface="Arial"/>
                <a:cs typeface="Arial"/>
                <a:sym typeface="Arial"/>
              </a:rPr>
              <a:t>The statutory content will form part of </a:t>
            </a:r>
            <a:r>
              <a:rPr lang="en-GB">
                <a:solidFill>
                  <a:srgbClr val="FF0000"/>
                </a:solidFill>
                <a:latin typeface="Arial"/>
                <a:ea typeface="Arial"/>
                <a:cs typeface="Arial"/>
                <a:sym typeface="Arial"/>
              </a:rPr>
              <a:t>Personal, Social and Health Education, </a:t>
            </a:r>
            <a:r>
              <a:rPr lang="en-GB">
                <a:latin typeface="Arial"/>
                <a:ea typeface="Arial"/>
                <a:cs typeface="Arial"/>
                <a:sym typeface="Arial"/>
              </a:rPr>
              <a:t>alongside the other elements of </a:t>
            </a:r>
            <a:r>
              <a:rPr lang="en-GB">
                <a:solidFill>
                  <a:srgbClr val="FF0000"/>
                </a:solidFill>
                <a:latin typeface="Arial"/>
                <a:ea typeface="Arial"/>
                <a:cs typeface="Arial"/>
                <a:sym typeface="Arial"/>
              </a:rPr>
              <a:t>P.S.H.E.</a:t>
            </a:r>
            <a:endParaRPr>
              <a:solidFill>
                <a:srgbClr val="FF0000"/>
              </a:solidFill>
              <a:latin typeface="Arial"/>
              <a:ea typeface="Arial"/>
              <a:cs typeface="Arial"/>
              <a:sym typeface="Arial"/>
            </a:endParaRPr>
          </a:p>
        </p:txBody>
      </p:sp>
      <p:pic>
        <p:nvPicPr>
          <p:cNvPr id="97" name="Google Shape;97;p2"/>
          <p:cNvPicPr preferRelativeResize="0"/>
          <p:nvPr/>
        </p:nvPicPr>
        <p:blipFill rotWithShape="1">
          <a:blip r:embed="rId5">
            <a:alphaModFix/>
          </a:blip>
          <a:srcRect/>
          <a:stretch/>
        </p:blipFill>
        <p:spPr>
          <a:xfrm>
            <a:off x="395536" y="408310"/>
            <a:ext cx="1394021" cy="1100609"/>
          </a:xfrm>
          <a:prstGeom prst="rect">
            <a:avLst/>
          </a:prstGeom>
          <a:noFill/>
          <a:ln>
            <a:noFill/>
          </a:ln>
        </p:spPr>
      </p:pic>
      <p:pic>
        <p:nvPicPr>
          <p:cNvPr id="3" name="Slide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327525" y="3184525"/>
            <a:ext cx="487363" cy="487363"/>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5233"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Open Sans"/>
              <a:buNone/>
            </a:pPr>
            <a:r>
              <a:rPr lang="en-GB">
                <a:latin typeface="Open Sans"/>
                <a:ea typeface="Open Sans"/>
                <a:cs typeface="Open Sans"/>
                <a:sym typeface="Open Sans"/>
              </a:rPr>
              <a:t>Working Together</a:t>
            </a:r>
            <a:endParaRPr>
              <a:latin typeface="Open Sans"/>
              <a:ea typeface="Open Sans"/>
              <a:cs typeface="Open Sans"/>
              <a:sym typeface="Open Sans"/>
            </a:endParaRPr>
          </a:p>
        </p:txBody>
      </p:sp>
      <p:sp>
        <p:nvSpPr>
          <p:cNvPr id="104" name="Google Shape;104;p3"/>
          <p:cNvSpPr txBox="1">
            <a:spLocks noGrp="1"/>
          </p:cNvSpPr>
          <p:nvPr>
            <p:ph type="body" idx="1"/>
          </p:nvPr>
        </p:nvSpPr>
        <p:spPr>
          <a:xfrm>
            <a:off x="395525" y="1600200"/>
            <a:ext cx="8496900" cy="4856700"/>
          </a:xfrm>
          <a:prstGeom prst="rect">
            <a:avLst/>
          </a:prstGeom>
          <a:noFill/>
          <a:ln>
            <a:noFill/>
          </a:ln>
        </p:spPr>
        <p:txBody>
          <a:bodyPr spcFirstLastPara="1" wrap="square" lIns="91425" tIns="45700" rIns="91425" bIns="45700" anchor="t" anchorCtr="0">
            <a:normAutofit fontScale="92500" lnSpcReduction="20000"/>
          </a:bodyPr>
          <a:lstStyle/>
          <a:p>
            <a:pPr marL="342900" lvl="0" indent="-355600" algn="l" rtl="0">
              <a:lnSpc>
                <a:spcPct val="120000"/>
              </a:lnSpc>
              <a:spcBef>
                <a:spcPts val="0"/>
              </a:spcBef>
              <a:spcAft>
                <a:spcPts val="0"/>
              </a:spcAft>
              <a:buClr>
                <a:schemeClr val="dk1"/>
              </a:buClr>
              <a:buSzPts val="2440"/>
              <a:buChar char="•"/>
            </a:pPr>
            <a:r>
              <a:rPr lang="en-GB" sz="2440" dirty="0">
                <a:latin typeface="Arial"/>
                <a:ea typeface="Arial"/>
                <a:cs typeface="Arial"/>
                <a:sym typeface="Arial"/>
              </a:rPr>
              <a:t>We are here to talk about relationships education, which is compulsory across the country from summer term </a:t>
            </a:r>
            <a:r>
              <a:rPr lang="en-GB" sz="2440" dirty="0" smtClean="0">
                <a:latin typeface="Arial"/>
                <a:ea typeface="Arial"/>
                <a:cs typeface="Arial"/>
                <a:sym typeface="Arial"/>
              </a:rPr>
              <a:t>2021</a:t>
            </a:r>
            <a:endParaRPr sz="3400" dirty="0"/>
          </a:p>
          <a:p>
            <a:pPr marL="342900" lvl="0" indent="-200660" algn="l" rtl="0">
              <a:lnSpc>
                <a:spcPct val="120000"/>
              </a:lnSpc>
              <a:spcBef>
                <a:spcPts val="448"/>
              </a:spcBef>
              <a:spcAft>
                <a:spcPts val="0"/>
              </a:spcAft>
              <a:buClr>
                <a:schemeClr val="dk1"/>
              </a:buClr>
              <a:buSzPts val="2240"/>
              <a:buNone/>
            </a:pPr>
            <a:endParaRPr sz="2440" dirty="0">
              <a:latin typeface="Arial"/>
              <a:ea typeface="Arial"/>
              <a:cs typeface="Arial"/>
              <a:sym typeface="Arial"/>
            </a:endParaRPr>
          </a:p>
          <a:p>
            <a:pPr marL="342900" lvl="0" indent="-355600" algn="l" rtl="0">
              <a:lnSpc>
                <a:spcPct val="120000"/>
              </a:lnSpc>
              <a:spcBef>
                <a:spcPts val="448"/>
              </a:spcBef>
              <a:spcAft>
                <a:spcPts val="0"/>
              </a:spcAft>
              <a:buClr>
                <a:schemeClr val="dk1"/>
              </a:buClr>
              <a:buSzPts val="2440"/>
              <a:buChar char="•"/>
            </a:pPr>
            <a:r>
              <a:rPr lang="en-GB" sz="2440" dirty="0">
                <a:latin typeface="Arial"/>
                <a:ea typeface="Arial"/>
                <a:cs typeface="Arial"/>
                <a:sym typeface="Arial"/>
              </a:rPr>
              <a:t>We welcome parents’ involvement in school life and we are committed to working with you for the benefit of your children</a:t>
            </a:r>
            <a:endParaRPr sz="3400" dirty="0"/>
          </a:p>
          <a:p>
            <a:pPr marL="0" lvl="0" indent="0" algn="l" rtl="0">
              <a:lnSpc>
                <a:spcPct val="120000"/>
              </a:lnSpc>
              <a:spcBef>
                <a:spcPts val="448"/>
              </a:spcBef>
              <a:spcAft>
                <a:spcPts val="0"/>
              </a:spcAft>
              <a:buClr>
                <a:schemeClr val="dk1"/>
              </a:buClr>
              <a:buSzPts val="2240"/>
              <a:buNone/>
            </a:pPr>
            <a:endParaRPr sz="2440" dirty="0">
              <a:latin typeface="Arial"/>
              <a:ea typeface="Arial"/>
              <a:cs typeface="Arial"/>
              <a:sym typeface="Arial"/>
            </a:endParaRPr>
          </a:p>
          <a:p>
            <a:pPr marL="342900" lvl="0" indent="-355600" algn="l" rtl="0">
              <a:lnSpc>
                <a:spcPct val="120000"/>
              </a:lnSpc>
              <a:spcBef>
                <a:spcPts val="448"/>
              </a:spcBef>
              <a:spcAft>
                <a:spcPts val="0"/>
              </a:spcAft>
              <a:buClr>
                <a:schemeClr val="dk1"/>
              </a:buClr>
              <a:buSzPts val="2440"/>
              <a:buChar char="•"/>
            </a:pPr>
            <a:r>
              <a:rPr lang="en-GB" sz="2440" dirty="0">
                <a:latin typeface="Arial"/>
                <a:ea typeface="Arial"/>
                <a:cs typeface="Arial"/>
                <a:sym typeface="Arial"/>
              </a:rPr>
              <a:t>Everyone who wishes to share their thoughts will be invited to do so by completing the online survey which will be released shortly after this presentation.</a:t>
            </a:r>
            <a:endParaRPr sz="3400" dirty="0"/>
          </a:p>
          <a:p>
            <a:pPr marL="0" lvl="0" indent="0" algn="l" rtl="0">
              <a:lnSpc>
                <a:spcPct val="120000"/>
              </a:lnSpc>
              <a:spcBef>
                <a:spcPts val="448"/>
              </a:spcBef>
              <a:spcAft>
                <a:spcPts val="0"/>
              </a:spcAft>
              <a:buClr>
                <a:schemeClr val="dk1"/>
              </a:buClr>
              <a:buSzPts val="2240"/>
              <a:buNone/>
            </a:pPr>
            <a:endParaRPr sz="2440" dirty="0">
              <a:latin typeface="Arial"/>
              <a:ea typeface="Arial"/>
              <a:cs typeface="Arial"/>
              <a:sym typeface="Arial"/>
            </a:endParaRPr>
          </a:p>
          <a:p>
            <a:pPr marL="342900" lvl="0" indent="-355600" algn="l" rtl="0">
              <a:lnSpc>
                <a:spcPct val="120000"/>
              </a:lnSpc>
              <a:spcBef>
                <a:spcPts val="448"/>
              </a:spcBef>
              <a:spcAft>
                <a:spcPts val="0"/>
              </a:spcAft>
              <a:buClr>
                <a:schemeClr val="dk1"/>
              </a:buClr>
              <a:buSzPts val="2440"/>
              <a:buChar char="•"/>
            </a:pPr>
            <a:r>
              <a:rPr lang="en-GB" sz="2440" dirty="0">
                <a:latin typeface="Arial"/>
                <a:ea typeface="Arial"/>
                <a:cs typeface="Arial"/>
                <a:sym typeface="Arial"/>
              </a:rPr>
              <a:t>The survey will allow you to ask any questions that you may have about relationships education.</a:t>
            </a:r>
            <a:endParaRPr sz="2440" dirty="0">
              <a:latin typeface="Arial"/>
              <a:ea typeface="Arial"/>
              <a:cs typeface="Arial"/>
              <a:sym typeface="Arial"/>
            </a:endParaRPr>
          </a:p>
          <a:p>
            <a:pPr marL="0" lvl="0" indent="0" algn="l" rtl="0">
              <a:lnSpc>
                <a:spcPct val="80000"/>
              </a:lnSpc>
              <a:spcBef>
                <a:spcPts val="448"/>
              </a:spcBef>
              <a:spcAft>
                <a:spcPts val="0"/>
              </a:spcAft>
              <a:buClr>
                <a:schemeClr val="dk1"/>
              </a:buClr>
              <a:buSzPts val="2240"/>
              <a:buNone/>
            </a:pPr>
            <a:endParaRPr sz="2240" dirty="0">
              <a:latin typeface="Arial"/>
              <a:ea typeface="Arial"/>
              <a:cs typeface="Arial"/>
              <a:sym typeface="Arial"/>
            </a:endParaRPr>
          </a:p>
          <a:p>
            <a:pPr marL="457200" lvl="0" indent="0" algn="l" rtl="0">
              <a:lnSpc>
                <a:spcPct val="80000"/>
              </a:lnSpc>
              <a:spcBef>
                <a:spcPts val="448"/>
              </a:spcBef>
              <a:spcAft>
                <a:spcPts val="0"/>
              </a:spcAft>
              <a:buNone/>
            </a:pPr>
            <a:endParaRPr dirty="0"/>
          </a:p>
          <a:p>
            <a:pPr marL="342900" lvl="0" indent="-200660" algn="l" rtl="0">
              <a:lnSpc>
                <a:spcPct val="80000"/>
              </a:lnSpc>
              <a:spcBef>
                <a:spcPts val="448"/>
              </a:spcBef>
              <a:spcAft>
                <a:spcPts val="0"/>
              </a:spcAft>
              <a:buClr>
                <a:schemeClr val="dk1"/>
              </a:buClr>
              <a:buSzPts val="2240"/>
              <a:buNone/>
            </a:pPr>
            <a:endParaRPr sz="2240" dirty="0">
              <a:latin typeface="Arial"/>
              <a:ea typeface="Arial"/>
              <a:cs typeface="Arial"/>
              <a:sym typeface="Arial"/>
            </a:endParaRPr>
          </a:p>
          <a:p>
            <a:pPr marL="342900" lvl="0" indent="-200660" algn="l" rtl="0">
              <a:lnSpc>
                <a:spcPct val="80000"/>
              </a:lnSpc>
              <a:spcBef>
                <a:spcPts val="448"/>
              </a:spcBef>
              <a:spcAft>
                <a:spcPts val="0"/>
              </a:spcAft>
              <a:buClr>
                <a:schemeClr val="dk1"/>
              </a:buClr>
              <a:buSzPts val="2240"/>
              <a:buNone/>
            </a:pPr>
            <a:endParaRPr sz="2240" dirty="0">
              <a:latin typeface="Arial"/>
              <a:ea typeface="Arial"/>
              <a:cs typeface="Arial"/>
              <a:sym typeface="Arial"/>
            </a:endParaRPr>
          </a:p>
        </p:txBody>
      </p:sp>
      <p:pic>
        <p:nvPicPr>
          <p:cNvPr id="105" name="Google Shape;105;p3"/>
          <p:cNvPicPr preferRelativeResize="0"/>
          <p:nvPr/>
        </p:nvPicPr>
        <p:blipFill rotWithShape="1">
          <a:blip r:embed="rId5">
            <a:alphaModFix/>
          </a:blip>
          <a:srcRect/>
          <a:stretch/>
        </p:blipFill>
        <p:spPr>
          <a:xfrm>
            <a:off x="179512" y="96143"/>
            <a:ext cx="1394021" cy="1100609"/>
          </a:xfrm>
          <a:prstGeom prst="rect">
            <a:avLst/>
          </a:prstGeom>
          <a:noFill/>
          <a:ln>
            <a:noFill/>
          </a:ln>
        </p:spPr>
      </p:pic>
      <p:pic>
        <p:nvPicPr>
          <p:cNvPr id="2" name="Slide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89159" y="6213218"/>
            <a:ext cx="487363" cy="487363"/>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6448"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Open Sans"/>
              <a:buNone/>
            </a:pPr>
            <a:r>
              <a:rPr lang="en-GB">
                <a:latin typeface="Open Sans"/>
                <a:ea typeface="Open Sans"/>
                <a:cs typeface="Open Sans"/>
                <a:sym typeface="Open Sans"/>
              </a:rPr>
              <a:t>What will stay the same?</a:t>
            </a:r>
            <a:endParaRPr>
              <a:latin typeface="Open Sans"/>
              <a:ea typeface="Open Sans"/>
              <a:cs typeface="Open Sans"/>
              <a:sym typeface="Open Sans"/>
            </a:endParaRPr>
          </a:p>
        </p:txBody>
      </p:sp>
      <p:sp>
        <p:nvSpPr>
          <p:cNvPr id="112" name="Google Shape;112;p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chemeClr val="dk1"/>
              </a:buClr>
              <a:buSzPts val="3200"/>
              <a:buNone/>
            </a:pPr>
            <a:r>
              <a:rPr lang="en-GB">
                <a:latin typeface="Arial"/>
                <a:ea typeface="Arial"/>
                <a:cs typeface="Arial"/>
                <a:sym typeface="Arial"/>
              </a:rPr>
              <a:t>We have always taught children about dealing with the world around them as part of </a:t>
            </a:r>
            <a:r>
              <a:rPr lang="en-GB">
                <a:solidFill>
                  <a:srgbClr val="FF0000"/>
                </a:solidFill>
                <a:latin typeface="Arial"/>
                <a:ea typeface="Arial"/>
                <a:cs typeface="Arial"/>
                <a:sym typeface="Arial"/>
              </a:rPr>
              <a:t>P.S.H.E.</a:t>
            </a:r>
            <a:r>
              <a:rPr lang="en-GB">
                <a:latin typeface="Arial"/>
                <a:ea typeface="Arial"/>
                <a:cs typeface="Arial"/>
                <a:sym typeface="Arial"/>
              </a:rPr>
              <a:t> and we will continue to do so</a:t>
            </a:r>
            <a:endParaRPr/>
          </a:p>
          <a:p>
            <a:pPr marL="0" lvl="0" indent="0" algn="ctr" rtl="0">
              <a:lnSpc>
                <a:spcPct val="100000"/>
              </a:lnSpc>
              <a:spcBef>
                <a:spcPts val="640"/>
              </a:spcBef>
              <a:spcAft>
                <a:spcPts val="0"/>
              </a:spcAft>
              <a:buClr>
                <a:schemeClr val="dk1"/>
              </a:buClr>
              <a:buSzPts val="3200"/>
              <a:buNone/>
            </a:pPr>
            <a:endParaRPr>
              <a:latin typeface="Arial"/>
              <a:ea typeface="Arial"/>
              <a:cs typeface="Arial"/>
              <a:sym typeface="Arial"/>
            </a:endParaRPr>
          </a:p>
          <a:p>
            <a:pPr marL="0" lvl="0" indent="0" algn="ctr" rtl="0">
              <a:lnSpc>
                <a:spcPct val="100000"/>
              </a:lnSpc>
              <a:spcBef>
                <a:spcPts val="640"/>
              </a:spcBef>
              <a:spcAft>
                <a:spcPts val="0"/>
              </a:spcAft>
              <a:buClr>
                <a:schemeClr val="dk1"/>
              </a:buClr>
              <a:buSzPts val="3200"/>
              <a:buNone/>
            </a:pPr>
            <a:r>
              <a:rPr lang="en-GB">
                <a:latin typeface="Arial"/>
                <a:ea typeface="Arial"/>
                <a:cs typeface="Arial"/>
                <a:sym typeface="Arial"/>
              </a:rPr>
              <a:t>The lessons will still be called </a:t>
            </a:r>
            <a:r>
              <a:rPr lang="en-GB">
                <a:solidFill>
                  <a:srgbClr val="FF0000"/>
                </a:solidFill>
                <a:latin typeface="Arial"/>
                <a:ea typeface="Arial"/>
                <a:cs typeface="Arial"/>
                <a:sym typeface="Arial"/>
              </a:rPr>
              <a:t>P.S.H.E.</a:t>
            </a:r>
            <a:r>
              <a:rPr lang="en-GB">
                <a:latin typeface="Arial"/>
                <a:ea typeface="Arial"/>
                <a:cs typeface="Arial"/>
                <a:sym typeface="Arial"/>
              </a:rPr>
              <a:t> on the timetable and will include many topics and skills that we have always taught. </a:t>
            </a:r>
            <a:endParaRPr>
              <a:latin typeface="Arial"/>
              <a:ea typeface="Arial"/>
              <a:cs typeface="Arial"/>
              <a:sym typeface="Arial"/>
            </a:endParaRPr>
          </a:p>
        </p:txBody>
      </p:sp>
      <p:pic>
        <p:nvPicPr>
          <p:cNvPr id="113" name="Google Shape;113;p5"/>
          <p:cNvPicPr preferRelativeResize="0"/>
          <p:nvPr/>
        </p:nvPicPr>
        <p:blipFill rotWithShape="1">
          <a:blip r:embed="rId5">
            <a:alphaModFix/>
          </a:blip>
          <a:srcRect/>
          <a:stretch/>
        </p:blipFill>
        <p:spPr>
          <a:xfrm>
            <a:off x="464704" y="5517232"/>
            <a:ext cx="1394021" cy="1100609"/>
          </a:xfrm>
          <a:prstGeom prst="rect">
            <a:avLst/>
          </a:prstGeom>
          <a:noFill/>
          <a:ln>
            <a:noFill/>
          </a:ln>
        </p:spPr>
      </p:pic>
      <p:pic>
        <p:nvPicPr>
          <p:cNvPr id="2" name="Slide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498725" y="5882481"/>
            <a:ext cx="487363" cy="487363"/>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6801"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ts val="3959"/>
              <a:buFont typeface="Open Sans"/>
              <a:buNone/>
            </a:pPr>
            <a:r>
              <a:rPr lang="en-GB" sz="3959">
                <a:latin typeface="Open Sans"/>
                <a:ea typeface="Open Sans"/>
                <a:cs typeface="Open Sans"/>
                <a:sym typeface="Open Sans"/>
              </a:rPr>
              <a:t>Why has the government </a:t>
            </a:r>
            <a:br>
              <a:rPr lang="en-GB" sz="3959">
                <a:latin typeface="Open Sans"/>
                <a:ea typeface="Open Sans"/>
                <a:cs typeface="Open Sans"/>
                <a:sym typeface="Open Sans"/>
              </a:rPr>
            </a:br>
            <a:r>
              <a:rPr lang="en-GB" sz="3959">
                <a:latin typeface="Open Sans"/>
                <a:ea typeface="Open Sans"/>
                <a:cs typeface="Open Sans"/>
                <a:sym typeface="Open Sans"/>
              </a:rPr>
              <a:t>made this change?</a:t>
            </a:r>
            <a:endParaRPr sz="3959">
              <a:latin typeface="Open Sans"/>
              <a:ea typeface="Open Sans"/>
              <a:cs typeface="Open Sans"/>
              <a:sym typeface="Open Sans"/>
            </a:endParaRPr>
          </a:p>
        </p:txBody>
      </p:sp>
      <p:sp>
        <p:nvSpPr>
          <p:cNvPr id="119" name="Google Shape;119;p6"/>
          <p:cNvSpPr txBox="1">
            <a:spLocks noGrp="1"/>
          </p:cNvSpPr>
          <p:nvPr>
            <p:ph type="body" idx="1"/>
          </p:nvPr>
        </p:nvSpPr>
        <p:spPr>
          <a:xfrm>
            <a:off x="323525" y="1600200"/>
            <a:ext cx="8496900" cy="45432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960"/>
              <a:buNone/>
            </a:pPr>
            <a:r>
              <a:rPr lang="en-GB" sz="2960">
                <a:latin typeface="Arial"/>
                <a:ea typeface="Arial"/>
                <a:cs typeface="Arial"/>
                <a:sym typeface="Arial"/>
              </a:rPr>
              <a:t>They believe relationships education will :</a:t>
            </a:r>
            <a:endParaRPr/>
          </a:p>
          <a:p>
            <a:pPr marL="0" lvl="0" indent="0" algn="ctr" rtl="0">
              <a:lnSpc>
                <a:spcPct val="90000"/>
              </a:lnSpc>
              <a:spcBef>
                <a:spcPts val="592"/>
              </a:spcBef>
              <a:spcAft>
                <a:spcPts val="0"/>
              </a:spcAft>
              <a:buClr>
                <a:schemeClr val="dk1"/>
              </a:buClr>
              <a:buSzPts val="2960"/>
              <a:buNone/>
            </a:pPr>
            <a:endParaRPr sz="2960">
              <a:latin typeface="Arial"/>
              <a:ea typeface="Arial"/>
              <a:cs typeface="Arial"/>
              <a:sym typeface="Arial"/>
            </a:endParaRPr>
          </a:p>
          <a:p>
            <a:pPr marL="0" lvl="0" indent="0" algn="l" rtl="0">
              <a:lnSpc>
                <a:spcPct val="90000"/>
              </a:lnSpc>
              <a:spcBef>
                <a:spcPts val="592"/>
              </a:spcBef>
              <a:spcAft>
                <a:spcPts val="0"/>
              </a:spcAft>
              <a:buNone/>
            </a:pPr>
            <a:r>
              <a:rPr lang="en-GB" sz="2960">
                <a:latin typeface="Arial"/>
                <a:ea typeface="Arial"/>
                <a:cs typeface="Arial"/>
                <a:sym typeface="Arial"/>
              </a:rPr>
              <a:t>Prevent bullying based on perceived differences</a:t>
            </a:r>
            <a:endParaRPr/>
          </a:p>
          <a:p>
            <a:pPr marL="0" lvl="0" indent="0" algn="l" rtl="0">
              <a:lnSpc>
                <a:spcPct val="90000"/>
              </a:lnSpc>
              <a:spcBef>
                <a:spcPts val="592"/>
              </a:spcBef>
              <a:spcAft>
                <a:spcPts val="0"/>
              </a:spcAft>
              <a:buNone/>
            </a:pPr>
            <a:r>
              <a:rPr lang="en-GB" sz="2960">
                <a:latin typeface="Arial"/>
                <a:ea typeface="Arial"/>
                <a:cs typeface="Arial"/>
                <a:sym typeface="Arial"/>
              </a:rPr>
              <a:t>and help children to be happy, healthy and safe and prepare them for life in a diverse modern society.	</a:t>
            </a:r>
            <a:endParaRPr sz="2960">
              <a:latin typeface="Arial"/>
              <a:ea typeface="Arial"/>
              <a:cs typeface="Arial"/>
              <a:sym typeface="Arial"/>
            </a:endParaRPr>
          </a:p>
          <a:p>
            <a:pPr marL="0" lvl="0" indent="0" algn="l" rtl="0">
              <a:lnSpc>
                <a:spcPct val="90000"/>
              </a:lnSpc>
              <a:spcBef>
                <a:spcPts val="592"/>
              </a:spcBef>
              <a:spcAft>
                <a:spcPts val="0"/>
              </a:spcAft>
              <a:buNone/>
            </a:pPr>
            <a:r>
              <a:rPr lang="en-GB" sz="2960">
                <a:latin typeface="Arial"/>
                <a:ea typeface="Arial"/>
                <a:cs typeface="Arial"/>
                <a:sym typeface="Arial"/>
              </a:rPr>
              <a:t>			</a:t>
            </a:r>
            <a:endParaRPr/>
          </a:p>
          <a:p>
            <a:pPr marL="0" lvl="0" indent="0" algn="l" rtl="0">
              <a:lnSpc>
                <a:spcPct val="90000"/>
              </a:lnSpc>
              <a:spcBef>
                <a:spcPts val="592"/>
              </a:spcBef>
              <a:spcAft>
                <a:spcPts val="0"/>
              </a:spcAft>
              <a:buNone/>
            </a:pPr>
            <a:r>
              <a:rPr lang="en-GB" sz="2960">
                <a:latin typeface="Arial"/>
                <a:ea typeface="Arial"/>
                <a:cs typeface="Arial"/>
                <a:sym typeface="Arial"/>
              </a:rPr>
              <a:t>Making the subject compulsory demonstrates their commitment to those aims and bring about a culture of safeguarding </a:t>
            </a:r>
            <a:endParaRPr sz="2960">
              <a:latin typeface="Arial"/>
              <a:ea typeface="Arial"/>
              <a:cs typeface="Arial"/>
              <a:sym typeface="Arial"/>
            </a:endParaRPr>
          </a:p>
        </p:txBody>
      </p:sp>
      <p:pic>
        <p:nvPicPr>
          <p:cNvPr id="120" name="Google Shape;120;p6"/>
          <p:cNvPicPr preferRelativeResize="0"/>
          <p:nvPr/>
        </p:nvPicPr>
        <p:blipFill rotWithShape="1">
          <a:blip r:embed="rId5">
            <a:alphaModFix/>
          </a:blip>
          <a:srcRect/>
          <a:stretch/>
        </p:blipFill>
        <p:spPr>
          <a:xfrm>
            <a:off x="7662253" y="5630082"/>
            <a:ext cx="1394021" cy="1100609"/>
          </a:xfrm>
          <a:prstGeom prst="rect">
            <a:avLst/>
          </a:prstGeom>
          <a:noFill/>
          <a:ln>
            <a:noFill/>
          </a:ln>
        </p:spPr>
      </p:pic>
      <p:pic>
        <p:nvPicPr>
          <p:cNvPr id="2" name="Slide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23525" y="6325962"/>
            <a:ext cx="487363" cy="487363"/>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1081"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ts val="3959"/>
              <a:buFont typeface="Open Sans"/>
              <a:buNone/>
            </a:pPr>
            <a:r>
              <a:rPr lang="en-GB" sz="3959">
                <a:latin typeface="Open Sans"/>
                <a:ea typeface="Open Sans"/>
                <a:cs typeface="Open Sans"/>
                <a:sym typeface="Open Sans"/>
              </a:rPr>
              <a:t>Will relationships education be suitable for my child?</a:t>
            </a:r>
            <a:endParaRPr sz="3959">
              <a:latin typeface="Open Sans"/>
              <a:ea typeface="Open Sans"/>
              <a:cs typeface="Open Sans"/>
              <a:sym typeface="Open Sans"/>
            </a:endParaRPr>
          </a:p>
        </p:txBody>
      </p:sp>
      <p:sp>
        <p:nvSpPr>
          <p:cNvPr id="126" name="Google Shape;126;p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3200"/>
              <a:buNone/>
            </a:pPr>
            <a:endParaRPr>
              <a:latin typeface="Open Sans"/>
              <a:ea typeface="Open Sans"/>
              <a:cs typeface="Open Sans"/>
              <a:sym typeface="Open Sans"/>
            </a:endParaRPr>
          </a:p>
          <a:p>
            <a:pPr marL="0" lvl="0" indent="0" algn="ctr" rtl="0">
              <a:lnSpc>
                <a:spcPct val="100000"/>
              </a:lnSpc>
              <a:spcBef>
                <a:spcPts val="640"/>
              </a:spcBef>
              <a:spcAft>
                <a:spcPts val="0"/>
              </a:spcAft>
              <a:buClr>
                <a:schemeClr val="dk1"/>
              </a:buClr>
              <a:buSzPts val="3200"/>
              <a:buNone/>
            </a:pPr>
            <a:r>
              <a:rPr lang="en-GB">
                <a:latin typeface="Arial"/>
                <a:ea typeface="Arial"/>
                <a:cs typeface="Arial"/>
                <a:sym typeface="Arial"/>
              </a:rPr>
              <a:t>Teaching will be age appropriate and respectful of faith and diversity</a:t>
            </a:r>
            <a:endParaRPr/>
          </a:p>
          <a:p>
            <a:pPr marL="0" lvl="0" indent="0" algn="ctr" rtl="0">
              <a:lnSpc>
                <a:spcPct val="100000"/>
              </a:lnSpc>
              <a:spcBef>
                <a:spcPts val="640"/>
              </a:spcBef>
              <a:spcAft>
                <a:spcPts val="0"/>
              </a:spcAft>
              <a:buClr>
                <a:schemeClr val="dk1"/>
              </a:buClr>
              <a:buSzPts val="3200"/>
              <a:buNone/>
            </a:pPr>
            <a:r>
              <a:rPr lang="en-GB">
                <a:latin typeface="Arial"/>
                <a:ea typeface="Arial"/>
                <a:cs typeface="Arial"/>
                <a:sym typeface="Arial"/>
              </a:rPr>
              <a:t>  </a:t>
            </a:r>
            <a:endParaRPr/>
          </a:p>
          <a:p>
            <a:pPr marL="0" lvl="0" indent="0" algn="ctr" rtl="0">
              <a:lnSpc>
                <a:spcPct val="100000"/>
              </a:lnSpc>
              <a:spcBef>
                <a:spcPts val="640"/>
              </a:spcBef>
              <a:spcAft>
                <a:spcPts val="0"/>
              </a:spcAft>
              <a:buClr>
                <a:schemeClr val="dk1"/>
              </a:buClr>
              <a:buSzPts val="3200"/>
              <a:buNone/>
            </a:pPr>
            <a:r>
              <a:rPr lang="en-GB" b="1">
                <a:latin typeface="Arial"/>
                <a:ea typeface="Arial"/>
                <a:cs typeface="Arial"/>
                <a:sym typeface="Arial"/>
              </a:rPr>
              <a:t>Relationships education does not teach children about sex</a:t>
            </a:r>
            <a:endParaRPr/>
          </a:p>
          <a:p>
            <a:pPr marL="0" lvl="0" indent="0" algn="l" rtl="0">
              <a:lnSpc>
                <a:spcPct val="100000"/>
              </a:lnSpc>
              <a:spcBef>
                <a:spcPts val="640"/>
              </a:spcBef>
              <a:spcAft>
                <a:spcPts val="0"/>
              </a:spcAft>
              <a:buClr>
                <a:schemeClr val="dk1"/>
              </a:buClr>
              <a:buSzPts val="3200"/>
              <a:buNone/>
            </a:pPr>
            <a:endParaRPr>
              <a:latin typeface="Open Sans"/>
              <a:ea typeface="Open Sans"/>
              <a:cs typeface="Open Sans"/>
              <a:sym typeface="Open Sans"/>
            </a:endParaRPr>
          </a:p>
        </p:txBody>
      </p:sp>
      <p:pic>
        <p:nvPicPr>
          <p:cNvPr id="127" name="Google Shape;127;p7"/>
          <p:cNvPicPr preferRelativeResize="0"/>
          <p:nvPr/>
        </p:nvPicPr>
        <p:blipFill rotWithShape="1">
          <a:blip r:embed="rId5">
            <a:alphaModFix/>
          </a:blip>
          <a:srcRect/>
          <a:stretch/>
        </p:blipFill>
        <p:spPr>
          <a:xfrm>
            <a:off x="323528" y="5575858"/>
            <a:ext cx="1394021" cy="1100609"/>
          </a:xfrm>
          <a:prstGeom prst="rect">
            <a:avLst/>
          </a:prstGeom>
          <a:noFill/>
          <a:ln>
            <a:noFill/>
          </a:ln>
        </p:spPr>
      </p:pic>
      <p:pic>
        <p:nvPicPr>
          <p:cNvPr id="2" name="Slide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461779" y="6126162"/>
            <a:ext cx="487363" cy="487363"/>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8844"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8"/>
          <p:cNvSpPr txBox="1">
            <a:spLocks noGrp="1"/>
          </p:cNvSpPr>
          <p:nvPr>
            <p:ph type="title"/>
          </p:nvPr>
        </p:nvSpPr>
        <p:spPr>
          <a:xfrm>
            <a:off x="467544" y="548680"/>
            <a:ext cx="8229600" cy="1431032"/>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ts val="3959"/>
              <a:buFont typeface="Open Sans"/>
              <a:buNone/>
            </a:pPr>
            <a:r>
              <a:rPr lang="en-GB" sz="3959">
                <a:latin typeface="Open Sans"/>
                <a:ea typeface="Open Sans"/>
                <a:cs typeface="Open Sans"/>
                <a:sym typeface="Open Sans"/>
              </a:rPr>
              <a:t>Will relationships education be compatible with my religion? </a:t>
            </a:r>
            <a:br>
              <a:rPr lang="en-GB" sz="3959">
                <a:latin typeface="Open Sans"/>
                <a:ea typeface="Open Sans"/>
                <a:cs typeface="Open Sans"/>
                <a:sym typeface="Open Sans"/>
              </a:rPr>
            </a:br>
            <a:endParaRPr sz="3959">
              <a:latin typeface="Open Sans"/>
              <a:ea typeface="Open Sans"/>
              <a:cs typeface="Open Sans"/>
              <a:sym typeface="Open Sans"/>
            </a:endParaRPr>
          </a:p>
        </p:txBody>
      </p:sp>
      <p:sp>
        <p:nvSpPr>
          <p:cNvPr id="133" name="Google Shape;133;p8"/>
          <p:cNvSpPr txBox="1">
            <a:spLocks noGrp="1"/>
          </p:cNvSpPr>
          <p:nvPr>
            <p:ph type="body" idx="1"/>
          </p:nvPr>
        </p:nvSpPr>
        <p:spPr>
          <a:xfrm>
            <a:off x="251520" y="1556792"/>
            <a:ext cx="8640960" cy="5040560"/>
          </a:xfrm>
          <a:prstGeom prst="rect">
            <a:avLst/>
          </a:prstGeom>
          <a:noFill/>
          <a:ln>
            <a:noFill/>
          </a:ln>
        </p:spPr>
        <p:txBody>
          <a:bodyPr spcFirstLastPara="1" wrap="square" lIns="91425" tIns="45700" rIns="91425" bIns="45700" anchor="t" anchorCtr="0">
            <a:normAutofit/>
          </a:bodyPr>
          <a:lstStyle/>
          <a:p>
            <a:pPr marL="0" lvl="0" indent="0" algn="l" rtl="0">
              <a:lnSpc>
                <a:spcPct val="80000"/>
              </a:lnSpc>
              <a:spcBef>
                <a:spcPts val="0"/>
              </a:spcBef>
              <a:spcAft>
                <a:spcPts val="0"/>
              </a:spcAft>
              <a:buClr>
                <a:schemeClr val="dk1"/>
              </a:buClr>
              <a:buSzPts val="1162"/>
              <a:buNone/>
            </a:pPr>
            <a:endParaRPr sz="1162"/>
          </a:p>
          <a:p>
            <a:pPr marL="0" lvl="0" indent="0" algn="ctr" rtl="0">
              <a:lnSpc>
                <a:spcPct val="80000"/>
              </a:lnSpc>
              <a:spcBef>
                <a:spcPts val="558"/>
              </a:spcBef>
              <a:spcAft>
                <a:spcPts val="0"/>
              </a:spcAft>
              <a:buClr>
                <a:schemeClr val="dk1"/>
              </a:buClr>
              <a:buSzPts val="2790"/>
              <a:buNone/>
            </a:pPr>
            <a:r>
              <a:rPr lang="en-GB" sz="2790">
                <a:latin typeface="Arial"/>
                <a:ea typeface="Arial"/>
                <a:cs typeface="Arial"/>
                <a:sym typeface="Arial"/>
              </a:rPr>
              <a:t>Schools must take into account the religious background of all pupils and handle sensitive topics appropriately </a:t>
            </a:r>
            <a:endParaRPr/>
          </a:p>
          <a:p>
            <a:pPr marL="0" lvl="0" indent="0" algn="ctr" rtl="0">
              <a:lnSpc>
                <a:spcPct val="80000"/>
              </a:lnSpc>
              <a:spcBef>
                <a:spcPts val="558"/>
              </a:spcBef>
              <a:spcAft>
                <a:spcPts val="0"/>
              </a:spcAft>
              <a:buClr>
                <a:schemeClr val="dk1"/>
              </a:buClr>
              <a:buSzPts val="2790"/>
              <a:buNone/>
            </a:pPr>
            <a:endParaRPr sz="2790">
              <a:latin typeface="Arial"/>
              <a:ea typeface="Arial"/>
              <a:cs typeface="Arial"/>
              <a:sym typeface="Arial"/>
            </a:endParaRPr>
          </a:p>
          <a:p>
            <a:pPr marL="0" lvl="0" indent="0" algn="ctr" rtl="0">
              <a:lnSpc>
                <a:spcPct val="80000"/>
              </a:lnSpc>
              <a:spcBef>
                <a:spcPts val="558"/>
              </a:spcBef>
              <a:spcAft>
                <a:spcPts val="0"/>
              </a:spcAft>
              <a:buClr>
                <a:schemeClr val="dk1"/>
              </a:buClr>
              <a:buSzPts val="2790"/>
              <a:buNone/>
            </a:pPr>
            <a:r>
              <a:rPr lang="en-GB" sz="2790">
                <a:latin typeface="Arial"/>
                <a:ea typeface="Arial"/>
                <a:cs typeface="Arial"/>
                <a:sym typeface="Arial"/>
              </a:rPr>
              <a:t>The Equality Act (2010), states that religion or belief are protected characteristics, along with: age; disability; gender reassignment; marriage and civil partnership; pregnancy and maternity; race; sex; sexual orientation.</a:t>
            </a:r>
            <a:endParaRPr/>
          </a:p>
          <a:p>
            <a:pPr marL="0" lvl="0" indent="0" algn="ctr" rtl="0">
              <a:lnSpc>
                <a:spcPct val="80000"/>
              </a:lnSpc>
              <a:spcBef>
                <a:spcPts val="558"/>
              </a:spcBef>
              <a:spcAft>
                <a:spcPts val="0"/>
              </a:spcAft>
              <a:buClr>
                <a:schemeClr val="dk1"/>
              </a:buClr>
              <a:buSzPts val="2790"/>
              <a:buNone/>
            </a:pPr>
            <a:r>
              <a:rPr lang="en-GB" sz="2790">
                <a:latin typeface="Arial"/>
                <a:ea typeface="Arial"/>
                <a:cs typeface="Arial"/>
                <a:sym typeface="Arial"/>
              </a:rPr>
              <a:t>  </a:t>
            </a:r>
            <a:endParaRPr/>
          </a:p>
          <a:p>
            <a:pPr marL="0" lvl="0" indent="0" algn="ctr" rtl="0">
              <a:lnSpc>
                <a:spcPct val="80000"/>
              </a:lnSpc>
              <a:spcBef>
                <a:spcPts val="558"/>
              </a:spcBef>
              <a:spcAft>
                <a:spcPts val="0"/>
              </a:spcAft>
              <a:buClr>
                <a:schemeClr val="dk1"/>
              </a:buClr>
              <a:buSzPts val="2790"/>
              <a:buNone/>
            </a:pPr>
            <a:r>
              <a:rPr lang="en-GB" sz="2790">
                <a:latin typeface="Arial"/>
                <a:ea typeface="Arial"/>
                <a:cs typeface="Arial"/>
                <a:sym typeface="Arial"/>
              </a:rPr>
              <a:t>Schools</a:t>
            </a:r>
            <a:r>
              <a:rPr lang="en-GB" sz="2790" b="1">
                <a:latin typeface="Arial"/>
                <a:ea typeface="Arial"/>
                <a:cs typeface="Arial"/>
                <a:sym typeface="Arial"/>
              </a:rPr>
              <a:t> </a:t>
            </a:r>
            <a:r>
              <a:rPr lang="en-GB" sz="2790">
                <a:latin typeface="Arial"/>
                <a:ea typeface="Arial"/>
                <a:cs typeface="Arial"/>
                <a:sym typeface="Arial"/>
              </a:rPr>
              <a:t>must deliver the statutory curriculum </a:t>
            </a:r>
            <a:endParaRPr/>
          </a:p>
          <a:p>
            <a:pPr marL="0" lvl="0" indent="0" algn="ctr" rtl="0">
              <a:lnSpc>
                <a:spcPct val="80000"/>
              </a:lnSpc>
              <a:spcBef>
                <a:spcPts val="558"/>
              </a:spcBef>
              <a:spcAft>
                <a:spcPts val="0"/>
              </a:spcAft>
              <a:buClr>
                <a:schemeClr val="dk1"/>
              </a:buClr>
              <a:buSzPts val="2790"/>
              <a:buNone/>
            </a:pPr>
            <a:r>
              <a:rPr lang="en-GB" sz="2790">
                <a:latin typeface="Arial"/>
                <a:ea typeface="Arial"/>
                <a:cs typeface="Arial"/>
                <a:sym typeface="Arial"/>
              </a:rPr>
              <a:t>to all pupils</a:t>
            </a:r>
            <a:endParaRPr/>
          </a:p>
        </p:txBody>
      </p:sp>
      <p:pic>
        <p:nvPicPr>
          <p:cNvPr id="134" name="Google Shape;134;p8"/>
          <p:cNvPicPr preferRelativeResize="0"/>
          <p:nvPr/>
        </p:nvPicPr>
        <p:blipFill rotWithShape="1">
          <a:blip r:embed="rId5">
            <a:alphaModFix/>
          </a:blip>
          <a:srcRect/>
          <a:stretch/>
        </p:blipFill>
        <p:spPr>
          <a:xfrm>
            <a:off x="7885388" y="5877272"/>
            <a:ext cx="1029202" cy="812577"/>
          </a:xfrm>
          <a:prstGeom prst="rect">
            <a:avLst/>
          </a:prstGeom>
          <a:noFill/>
          <a:ln>
            <a:noFill/>
          </a:ln>
        </p:spPr>
      </p:pic>
      <p:pic>
        <p:nvPicPr>
          <p:cNvPr id="2" name="Slide 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67544" y="5796197"/>
            <a:ext cx="487363" cy="487363"/>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3705"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0"/>
          <p:cNvSpPr txBox="1">
            <a:spLocks noGrp="1"/>
          </p:cNvSpPr>
          <p:nvPr>
            <p:ph type="title"/>
          </p:nvPr>
        </p:nvSpPr>
        <p:spPr>
          <a:xfrm>
            <a:off x="467544" y="476672"/>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ts val="3959"/>
              <a:buFont typeface="Open Sans"/>
              <a:buNone/>
            </a:pPr>
            <a:r>
              <a:rPr lang="en-GB" sz="3959">
                <a:latin typeface="Open Sans"/>
                <a:ea typeface="Open Sans"/>
                <a:cs typeface="Open Sans"/>
                <a:sym typeface="Open Sans"/>
              </a:rPr>
              <a:t>What about children with Special Educational Needs &amp; Disabilities?</a:t>
            </a:r>
            <a:endParaRPr sz="3959">
              <a:latin typeface="Open Sans"/>
              <a:ea typeface="Open Sans"/>
              <a:cs typeface="Open Sans"/>
              <a:sym typeface="Open Sans"/>
            </a:endParaRPr>
          </a:p>
        </p:txBody>
      </p:sp>
      <p:sp>
        <p:nvSpPr>
          <p:cNvPr id="141" name="Google Shape;141;p1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chemeClr val="dk1"/>
              </a:buClr>
              <a:buSzPts val="3200"/>
              <a:buNone/>
            </a:pPr>
            <a:endParaRPr>
              <a:latin typeface="Arial"/>
              <a:ea typeface="Arial"/>
              <a:cs typeface="Arial"/>
              <a:sym typeface="Arial"/>
            </a:endParaRPr>
          </a:p>
          <a:p>
            <a:pPr marL="0" lvl="0" indent="0" algn="ctr" rtl="0">
              <a:lnSpc>
                <a:spcPct val="100000"/>
              </a:lnSpc>
              <a:spcBef>
                <a:spcPts val="640"/>
              </a:spcBef>
              <a:spcAft>
                <a:spcPts val="0"/>
              </a:spcAft>
              <a:buClr>
                <a:schemeClr val="dk1"/>
              </a:buClr>
              <a:buSzPts val="3200"/>
              <a:buNone/>
            </a:pPr>
            <a:r>
              <a:rPr lang="en-GB">
                <a:latin typeface="Arial"/>
                <a:ea typeface="Arial"/>
                <a:cs typeface="Arial"/>
                <a:sym typeface="Arial"/>
              </a:rPr>
              <a:t>Relationships education, like other aspects of the curriculum, should be differentiated and personalised for pupils with S.E.N.D. </a:t>
            </a:r>
            <a:endParaRPr>
              <a:latin typeface="Arial"/>
              <a:ea typeface="Arial"/>
              <a:cs typeface="Arial"/>
              <a:sym typeface="Arial"/>
            </a:endParaRPr>
          </a:p>
          <a:p>
            <a:pPr marL="0" lvl="0" indent="0" algn="ctr" rtl="0">
              <a:lnSpc>
                <a:spcPct val="100000"/>
              </a:lnSpc>
              <a:spcBef>
                <a:spcPts val="640"/>
              </a:spcBef>
              <a:spcAft>
                <a:spcPts val="0"/>
              </a:spcAft>
              <a:buClr>
                <a:schemeClr val="dk1"/>
              </a:buClr>
              <a:buSzPts val="3200"/>
              <a:buNone/>
            </a:pPr>
            <a:endParaRPr>
              <a:latin typeface="Arial"/>
              <a:ea typeface="Arial"/>
              <a:cs typeface="Arial"/>
              <a:sym typeface="Arial"/>
            </a:endParaRPr>
          </a:p>
          <a:p>
            <a:pPr marL="0" lvl="0" indent="0" algn="ctr" rtl="0">
              <a:lnSpc>
                <a:spcPct val="100000"/>
              </a:lnSpc>
              <a:spcBef>
                <a:spcPts val="640"/>
              </a:spcBef>
              <a:spcAft>
                <a:spcPts val="0"/>
              </a:spcAft>
              <a:buClr>
                <a:schemeClr val="dk1"/>
              </a:buClr>
              <a:buSzPts val="3200"/>
              <a:buNone/>
            </a:pPr>
            <a:r>
              <a:rPr lang="en-GB">
                <a:latin typeface="Arial"/>
                <a:ea typeface="Arial"/>
                <a:cs typeface="Arial"/>
                <a:sym typeface="Arial"/>
              </a:rPr>
              <a:t>Schools have a duty to prepare children for adulthood from early childhood, as set out in the S.E.N.D. code of practice  </a:t>
            </a:r>
            <a:endParaRPr/>
          </a:p>
          <a:p>
            <a:pPr marL="0" lvl="0" indent="0" algn="ctr" rtl="0">
              <a:lnSpc>
                <a:spcPct val="100000"/>
              </a:lnSpc>
              <a:spcBef>
                <a:spcPts val="640"/>
              </a:spcBef>
              <a:spcAft>
                <a:spcPts val="0"/>
              </a:spcAft>
              <a:buClr>
                <a:schemeClr val="dk1"/>
              </a:buClr>
              <a:buSzPts val="3200"/>
              <a:buNone/>
            </a:pPr>
            <a:endParaRPr>
              <a:latin typeface="Arial"/>
              <a:ea typeface="Arial"/>
              <a:cs typeface="Arial"/>
              <a:sym typeface="Arial"/>
            </a:endParaRPr>
          </a:p>
          <a:p>
            <a:pPr marL="0" lvl="0" indent="0" algn="l" rtl="0">
              <a:lnSpc>
                <a:spcPct val="100000"/>
              </a:lnSpc>
              <a:spcBef>
                <a:spcPts val="640"/>
              </a:spcBef>
              <a:spcAft>
                <a:spcPts val="0"/>
              </a:spcAft>
              <a:buClr>
                <a:schemeClr val="dk1"/>
              </a:buClr>
              <a:buSzPts val="3200"/>
              <a:buNone/>
            </a:pPr>
            <a:endParaRPr/>
          </a:p>
        </p:txBody>
      </p:sp>
      <p:pic>
        <p:nvPicPr>
          <p:cNvPr id="142" name="Google Shape;142;p10"/>
          <p:cNvPicPr preferRelativeResize="0"/>
          <p:nvPr/>
        </p:nvPicPr>
        <p:blipFill rotWithShape="1">
          <a:blip r:embed="rId5">
            <a:alphaModFix/>
          </a:blip>
          <a:srcRect/>
          <a:stretch/>
        </p:blipFill>
        <p:spPr>
          <a:xfrm>
            <a:off x="323528" y="5575858"/>
            <a:ext cx="1394021" cy="1100609"/>
          </a:xfrm>
          <a:prstGeom prst="rect">
            <a:avLst/>
          </a:prstGeom>
          <a:noFill/>
          <a:ln>
            <a:noFill/>
          </a:ln>
        </p:spPr>
      </p:pic>
      <p:pic>
        <p:nvPicPr>
          <p:cNvPr id="2" name="Slide 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323235" y="5882480"/>
            <a:ext cx="487363" cy="487363"/>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2609"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ts val="3959"/>
              <a:buFont typeface="Open Sans"/>
              <a:buNone/>
            </a:pPr>
            <a:r>
              <a:rPr lang="en-GB" sz="3959">
                <a:latin typeface="Open Sans"/>
                <a:ea typeface="Open Sans"/>
                <a:cs typeface="Open Sans"/>
                <a:sym typeface="Open Sans"/>
              </a:rPr>
              <a:t>Can I withdraw my child from relationships education?</a:t>
            </a:r>
            <a:endParaRPr sz="3959">
              <a:latin typeface="Open Sans"/>
              <a:ea typeface="Open Sans"/>
              <a:cs typeface="Open Sans"/>
              <a:sym typeface="Open Sans"/>
            </a:endParaRPr>
          </a:p>
        </p:txBody>
      </p:sp>
      <p:sp>
        <p:nvSpPr>
          <p:cNvPr id="148" name="Google Shape;148;p1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chemeClr val="dk1"/>
              </a:buClr>
              <a:buSzPts val="3200"/>
              <a:buNone/>
            </a:pPr>
            <a:endParaRPr>
              <a:latin typeface="Arial"/>
              <a:ea typeface="Arial"/>
              <a:cs typeface="Arial"/>
              <a:sym typeface="Arial"/>
            </a:endParaRPr>
          </a:p>
          <a:p>
            <a:pPr marL="0" lvl="0" indent="0" algn="ctr" rtl="0">
              <a:lnSpc>
                <a:spcPct val="100000"/>
              </a:lnSpc>
              <a:spcBef>
                <a:spcPts val="640"/>
              </a:spcBef>
              <a:spcAft>
                <a:spcPts val="0"/>
              </a:spcAft>
              <a:buClr>
                <a:schemeClr val="dk1"/>
              </a:buClr>
              <a:buSzPts val="3200"/>
              <a:buNone/>
            </a:pPr>
            <a:r>
              <a:rPr lang="en-GB">
                <a:latin typeface="Arial"/>
                <a:ea typeface="Arial"/>
                <a:cs typeface="Arial"/>
                <a:sym typeface="Arial"/>
              </a:rPr>
              <a:t>There is NO right to withdraw children from relationships education and we have to deliver the full curriculum to all children.</a:t>
            </a:r>
            <a:endParaRPr/>
          </a:p>
          <a:p>
            <a:pPr marL="0" lvl="0" indent="0" algn="ctr" rtl="0">
              <a:lnSpc>
                <a:spcPct val="100000"/>
              </a:lnSpc>
              <a:spcBef>
                <a:spcPts val="640"/>
              </a:spcBef>
              <a:spcAft>
                <a:spcPts val="0"/>
              </a:spcAft>
              <a:buClr>
                <a:schemeClr val="dk1"/>
              </a:buClr>
              <a:buSzPts val="3200"/>
              <a:buNone/>
            </a:pPr>
            <a:r>
              <a:rPr lang="en-GB">
                <a:latin typeface="Arial"/>
                <a:ea typeface="Arial"/>
                <a:cs typeface="Arial"/>
                <a:sym typeface="Arial"/>
              </a:rPr>
              <a:t>BUT</a:t>
            </a:r>
            <a:endParaRPr/>
          </a:p>
          <a:p>
            <a:pPr marL="0" lvl="0" indent="0" algn="ctr" rtl="0">
              <a:lnSpc>
                <a:spcPct val="100000"/>
              </a:lnSpc>
              <a:spcBef>
                <a:spcPts val="640"/>
              </a:spcBef>
              <a:spcAft>
                <a:spcPts val="0"/>
              </a:spcAft>
              <a:buClr>
                <a:schemeClr val="dk1"/>
              </a:buClr>
              <a:buSzPts val="3200"/>
              <a:buNone/>
            </a:pPr>
            <a:r>
              <a:rPr lang="en-GB">
                <a:latin typeface="Arial"/>
                <a:ea typeface="Arial"/>
                <a:cs typeface="Arial"/>
                <a:sym typeface="Arial"/>
              </a:rPr>
              <a:t>We CAN work together to decide how and when topics are covered.  </a:t>
            </a:r>
            <a:endParaRPr/>
          </a:p>
          <a:p>
            <a:pPr marL="0" lvl="0" indent="0" algn="ctr" rtl="0">
              <a:lnSpc>
                <a:spcPct val="100000"/>
              </a:lnSpc>
              <a:spcBef>
                <a:spcPts val="640"/>
              </a:spcBef>
              <a:spcAft>
                <a:spcPts val="0"/>
              </a:spcAft>
              <a:buClr>
                <a:schemeClr val="dk1"/>
              </a:buClr>
              <a:buSzPts val="3200"/>
              <a:buNone/>
            </a:pPr>
            <a:endParaRPr>
              <a:latin typeface="Arial"/>
              <a:ea typeface="Arial"/>
              <a:cs typeface="Arial"/>
              <a:sym typeface="Arial"/>
            </a:endParaRPr>
          </a:p>
        </p:txBody>
      </p:sp>
      <p:pic>
        <p:nvPicPr>
          <p:cNvPr id="149" name="Google Shape;149;p11"/>
          <p:cNvPicPr preferRelativeResize="0"/>
          <p:nvPr/>
        </p:nvPicPr>
        <p:blipFill rotWithShape="1">
          <a:blip r:embed="rId5">
            <a:alphaModFix/>
          </a:blip>
          <a:srcRect/>
          <a:stretch/>
        </p:blipFill>
        <p:spPr>
          <a:xfrm>
            <a:off x="7236296" y="5301208"/>
            <a:ext cx="1394021" cy="1100609"/>
          </a:xfrm>
          <a:prstGeom prst="rect">
            <a:avLst/>
          </a:prstGeom>
          <a:noFill/>
          <a:ln>
            <a:noFill/>
          </a:ln>
        </p:spPr>
      </p:pic>
      <p:pic>
        <p:nvPicPr>
          <p:cNvPr id="2" name="Slide 9">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77561" y="5821362"/>
            <a:ext cx="487363" cy="487363"/>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530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TotalTime>
  <Words>938</Words>
  <Application>Microsoft Office PowerPoint</Application>
  <PresentationFormat>On-screen Show (4:3)</PresentationFormat>
  <Paragraphs>106</Paragraphs>
  <Slides>16</Slides>
  <Notes>16</Notes>
  <HiddenSlides>0</HiddenSlides>
  <MMClips>16</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Open Sans</vt:lpstr>
      <vt:lpstr>Arial</vt:lpstr>
      <vt:lpstr>Calibri</vt:lpstr>
      <vt:lpstr>Office Theme</vt:lpstr>
      <vt:lpstr>Relationships Education Primary School  Parent Consultation</vt:lpstr>
      <vt:lpstr>What is new?</vt:lpstr>
      <vt:lpstr>Working Together</vt:lpstr>
      <vt:lpstr>What will stay the same?</vt:lpstr>
      <vt:lpstr>Why has the government  made this change?</vt:lpstr>
      <vt:lpstr>Will relationships education be suitable for my child?</vt:lpstr>
      <vt:lpstr>Will relationships education be compatible with my religion?  </vt:lpstr>
      <vt:lpstr>What about children with Special Educational Needs &amp; Disabilities?</vt:lpstr>
      <vt:lpstr>Can I withdraw my child from relationships education?</vt:lpstr>
      <vt:lpstr>As a parent, how much say do I have about these lessons?</vt:lpstr>
      <vt:lpstr>Will my child have to learn about      gay relationships/LGBT people?</vt:lpstr>
      <vt:lpstr>What else will my child                         have to learn about?</vt:lpstr>
      <vt:lpstr>Is sex education part of  these lessons?</vt:lpstr>
      <vt:lpstr>Teaching about puberty</vt:lpstr>
      <vt:lpstr>Why do we teach about puberty in primary school?</vt:lpstr>
      <vt:lpstr>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Relationships Education Primary School  Parent Consultation</dc:title>
  <dc:creator>Jenny Fox</dc:creator>
  <cp:lastModifiedBy>Huma Raza</cp:lastModifiedBy>
  <cp:revision>7</cp:revision>
  <dcterms:created xsi:type="dcterms:W3CDTF">2019-08-05T08:04:56Z</dcterms:created>
  <dcterms:modified xsi:type="dcterms:W3CDTF">2021-06-07T09:19:00Z</dcterms:modified>
</cp:coreProperties>
</file>